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61" r:id="rId4"/>
    <p:sldId id="259" r:id="rId5"/>
    <p:sldId id="262" r:id="rId6"/>
    <p:sldId id="263" r:id="rId7"/>
    <p:sldId id="266" r:id="rId8"/>
    <p:sldId id="265" r:id="rId9"/>
    <p:sldId id="267" r:id="rId10"/>
    <p:sldId id="269" r:id="rId11"/>
    <p:sldId id="270" r:id="rId12"/>
    <p:sldId id="268" r:id="rId13"/>
    <p:sldId id="271" r:id="rId14"/>
    <p:sldId id="272" r:id="rId15"/>
    <p:sldId id="273" r:id="rId16"/>
    <p:sldId id="274" r:id="rId17"/>
    <p:sldId id="275" r:id="rId18"/>
    <p:sldId id="277" r:id="rId19"/>
    <p:sldId id="276" r:id="rId20"/>
    <p:sldId id="278" r:id="rId21"/>
    <p:sldId id="279" r:id="rId2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6" d="100"/>
          <a:sy n="66" d="100"/>
        </p:scale>
        <p:origin x="-1506" y="-14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CC351447-E5C5-4CE6-9E78-40AAD494867C}" type="datetimeFigureOut">
              <a:rPr lang="es-ES" smtClean="0"/>
              <a:t>01/09/2010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CF4976B-BAE0-4906-8F2B-9121AB92A5E4}"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C351447-E5C5-4CE6-9E78-40AAD494867C}" type="datetimeFigureOut">
              <a:rPr lang="es-ES" smtClean="0"/>
              <a:t>01/09/2010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CF4976B-BAE0-4906-8F2B-9121AB92A5E4}"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C351447-E5C5-4CE6-9E78-40AAD494867C}" type="datetimeFigureOut">
              <a:rPr lang="es-ES" smtClean="0"/>
              <a:t>01/09/2010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CF4976B-BAE0-4906-8F2B-9121AB92A5E4}"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C351447-E5C5-4CE6-9E78-40AAD494867C}" type="datetimeFigureOut">
              <a:rPr lang="es-ES" smtClean="0"/>
              <a:t>01/09/2010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CF4976B-BAE0-4906-8F2B-9121AB92A5E4}"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C351447-E5C5-4CE6-9E78-40AAD494867C}" type="datetimeFigureOut">
              <a:rPr lang="es-ES" smtClean="0"/>
              <a:t>01/09/2010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CF4976B-BAE0-4906-8F2B-9121AB92A5E4}"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CC351447-E5C5-4CE6-9E78-40AAD494867C}" type="datetimeFigureOut">
              <a:rPr lang="es-ES" smtClean="0"/>
              <a:t>01/09/2010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CF4976B-BAE0-4906-8F2B-9121AB92A5E4}"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CC351447-E5C5-4CE6-9E78-40AAD494867C}" type="datetimeFigureOut">
              <a:rPr lang="es-ES" smtClean="0"/>
              <a:t>01/09/2010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2CF4976B-BAE0-4906-8F2B-9121AB92A5E4}"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CC351447-E5C5-4CE6-9E78-40AAD494867C}" type="datetimeFigureOut">
              <a:rPr lang="es-ES" smtClean="0"/>
              <a:t>01/09/2010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2CF4976B-BAE0-4906-8F2B-9121AB92A5E4}"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C351447-E5C5-4CE6-9E78-40AAD494867C}" type="datetimeFigureOut">
              <a:rPr lang="es-ES" smtClean="0"/>
              <a:t>01/09/2010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2CF4976B-BAE0-4906-8F2B-9121AB92A5E4}"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C351447-E5C5-4CE6-9E78-40AAD494867C}" type="datetimeFigureOut">
              <a:rPr lang="es-ES" smtClean="0"/>
              <a:t>01/09/2010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CF4976B-BAE0-4906-8F2B-9121AB92A5E4}"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CC351447-E5C5-4CE6-9E78-40AAD494867C}" type="datetimeFigureOut">
              <a:rPr lang="es-ES" smtClean="0"/>
              <a:t>01/09/2010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CF4976B-BAE0-4906-8F2B-9121AB92A5E4}"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351447-E5C5-4CE6-9E78-40AAD494867C}" type="datetimeFigureOut">
              <a:rPr lang="es-ES" smtClean="0"/>
              <a:t>01/09/2010</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F4976B-BAE0-4906-8F2B-9121AB92A5E4}" type="slidenum">
              <a:rPr lang="es-ES" smtClean="0"/>
              <a:t>‹Nº›</a:t>
            </a:fld>
            <a:endParaRPr lang="es-ES"/>
          </a:p>
        </p:txBody>
      </p:sp>
      <p:pic>
        <p:nvPicPr>
          <p:cNvPr id="7" name="Picture 2"/>
          <p:cNvPicPr>
            <a:picLocks noChangeAspect="1" noChangeArrowheads="1"/>
          </p:cNvPicPr>
          <p:nvPr userDrawn="1"/>
        </p:nvPicPr>
        <p:blipFill>
          <a:blip r:embed="rId13"/>
          <a:srcRect/>
          <a:stretch>
            <a:fillRect/>
          </a:stretch>
        </p:blipFill>
        <p:spPr bwMode="auto">
          <a:xfrm>
            <a:off x="-1" y="0"/>
            <a:ext cx="2877823" cy="642918"/>
          </a:xfrm>
          <a:prstGeom prst="rect">
            <a:avLst/>
          </a:prstGeom>
          <a:noFill/>
          <a:ln w="9525">
            <a:noFill/>
            <a:miter lim="800000"/>
            <a:headEnd/>
            <a:tailEnd/>
          </a:ln>
          <a:effectLst/>
        </p:spPr>
      </p:pic>
      <p:pic>
        <p:nvPicPr>
          <p:cNvPr id="8" name="Picture 3"/>
          <p:cNvPicPr>
            <a:picLocks noChangeAspect="1" noChangeArrowheads="1"/>
          </p:cNvPicPr>
          <p:nvPr userDrawn="1"/>
        </p:nvPicPr>
        <p:blipFill>
          <a:blip r:embed="rId14" cstate="print"/>
          <a:srcRect/>
          <a:stretch>
            <a:fillRect/>
          </a:stretch>
        </p:blipFill>
        <p:spPr bwMode="auto">
          <a:xfrm>
            <a:off x="8262878" y="5976878"/>
            <a:ext cx="881122" cy="881122"/>
          </a:xfrm>
          <a:prstGeom prst="rect">
            <a:avLst/>
          </a:prstGeom>
          <a:noFill/>
          <a:ln w="9525">
            <a:noFill/>
            <a:miter lim="800000"/>
            <a:headEnd/>
            <a:tailEnd/>
          </a:ln>
          <a:effectLst/>
        </p:spPr>
      </p:pic>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ES" dirty="0" smtClean="0">
                <a:solidFill>
                  <a:srgbClr val="FF0000"/>
                </a:solidFill>
              </a:rPr>
              <a:t>DECIS</a:t>
            </a:r>
            <a:r>
              <a:rPr lang="es-ES" dirty="0" smtClean="0"/>
              <a:t>IONES ESTRATEGICAS SOBRE LOS CANALES DE DISTRIB</a:t>
            </a:r>
            <a:r>
              <a:rPr lang="es-ES" dirty="0" smtClean="0">
                <a:solidFill>
                  <a:srgbClr val="FF0000"/>
                </a:solidFill>
              </a:rPr>
              <a:t>UCI</a:t>
            </a:r>
            <a:r>
              <a:rPr lang="es-ES" dirty="0" smtClean="0"/>
              <a:t>ON</a:t>
            </a:r>
            <a:endParaRPr lang="es-ES" dirty="0"/>
          </a:p>
        </p:txBody>
      </p:sp>
      <p:sp>
        <p:nvSpPr>
          <p:cNvPr id="3" name="2 Subtítulo"/>
          <p:cNvSpPr>
            <a:spLocks noGrp="1"/>
          </p:cNvSpPr>
          <p:nvPr>
            <p:ph type="subTitle" idx="1"/>
          </p:nvPr>
        </p:nvSpPr>
        <p:spPr/>
        <p:txBody>
          <a:bodyPr/>
          <a:lstStyle/>
          <a:p>
            <a:r>
              <a:rPr lang="es-ES" dirty="0" smtClean="0"/>
              <a:t>DARWIN </a:t>
            </a:r>
            <a:r>
              <a:rPr lang="es-ES" dirty="0" smtClean="0">
                <a:solidFill>
                  <a:srgbClr val="FF0000"/>
                </a:solidFill>
              </a:rPr>
              <a:t>VARGAS</a:t>
            </a:r>
            <a:r>
              <a:rPr lang="es-ES" dirty="0" smtClean="0"/>
              <a:t> SANTOS</a:t>
            </a:r>
          </a:p>
          <a:p>
            <a:r>
              <a:rPr lang="es-ES" sz="1600" dirty="0" smtClean="0"/>
              <a:t>Profesional en Comercio Internacional y Mercadeo</a:t>
            </a:r>
          </a:p>
          <a:p>
            <a:r>
              <a:rPr lang="es-ES" sz="1600" dirty="0" smtClean="0"/>
              <a:t>Especialista Gerencia de Mercadeo</a:t>
            </a:r>
            <a:endParaRPr lang="es-ES" sz="1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ctr"/>
            <a:r>
              <a:rPr lang="es-ES" dirty="0" smtClean="0"/>
              <a:t>CT2= </a:t>
            </a:r>
            <a:r>
              <a:rPr lang="es-ES" dirty="0" err="1" smtClean="0"/>
              <a:t>bV</a:t>
            </a:r>
            <a:endParaRPr lang="es-ES" dirty="0" smtClean="0"/>
          </a:p>
          <a:p>
            <a:pPr algn="ctr"/>
            <a:endParaRPr lang="es-ES" dirty="0" smtClean="0"/>
          </a:p>
          <a:p>
            <a:pPr algn="ctr"/>
            <a:r>
              <a:rPr lang="es-ES" dirty="0" smtClean="0"/>
              <a:t>CT2= COSTOS TOTALES DISTRIBUCION CON INTERMEDIARIOS</a:t>
            </a:r>
          </a:p>
          <a:p>
            <a:pPr algn="ctr"/>
            <a:r>
              <a:rPr lang="es-ES" dirty="0"/>
              <a:t>b</a:t>
            </a:r>
            <a:r>
              <a:rPr lang="es-ES" dirty="0" smtClean="0"/>
              <a:t> = COSTE VARIABLE UNITARIO DE VENTA A TRAVES DE INTERMEDIARIOS (PROPORCION SOBRE VENTAS)</a:t>
            </a:r>
          </a:p>
          <a:p>
            <a:pPr algn="ctr"/>
            <a:r>
              <a:rPr lang="es-ES" dirty="0" smtClean="0"/>
              <a:t>V= CIFRA DE VENTAS</a:t>
            </a:r>
          </a:p>
          <a:p>
            <a:pPr>
              <a:buNone/>
            </a:pPr>
            <a:endParaRPr lang="es-ES" dirty="0" smtClean="0"/>
          </a:p>
          <a:p>
            <a:endParaRPr lang="es-E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Despejando V</a:t>
            </a:r>
            <a:endParaRPr lang="es-ES" dirty="0"/>
          </a:p>
        </p:txBody>
      </p:sp>
      <p:sp>
        <p:nvSpPr>
          <p:cNvPr id="3" name="2 Marcador de contenido"/>
          <p:cNvSpPr>
            <a:spLocks noGrp="1"/>
          </p:cNvSpPr>
          <p:nvPr>
            <p:ph idx="1"/>
          </p:nvPr>
        </p:nvSpPr>
        <p:spPr/>
        <p:txBody>
          <a:bodyPr/>
          <a:lstStyle/>
          <a:p>
            <a:pPr algn="ctr">
              <a:buNone/>
            </a:pPr>
            <a:r>
              <a:rPr lang="es-ES" dirty="0" smtClean="0"/>
              <a:t>V= CF/b-a</a:t>
            </a:r>
          </a:p>
          <a:p>
            <a:endParaRPr lang="es-ES" dirty="0"/>
          </a:p>
          <a:p>
            <a:endParaRPr lang="es-ES" dirty="0"/>
          </a:p>
        </p:txBody>
      </p:sp>
      <p:cxnSp>
        <p:nvCxnSpPr>
          <p:cNvPr id="5" name="4 Conector recto"/>
          <p:cNvCxnSpPr/>
          <p:nvPr/>
        </p:nvCxnSpPr>
        <p:spPr>
          <a:xfrm rot="5400000">
            <a:off x="71406" y="4214818"/>
            <a:ext cx="3000396"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6 Conector recto"/>
          <p:cNvCxnSpPr/>
          <p:nvPr/>
        </p:nvCxnSpPr>
        <p:spPr>
          <a:xfrm rot="10800000" flipV="1">
            <a:off x="1571604" y="5715016"/>
            <a:ext cx="5715040" cy="103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rot="10800000" flipV="1">
            <a:off x="1571604" y="3286124"/>
            <a:ext cx="4634740" cy="243921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11 CuadroTexto"/>
          <p:cNvSpPr txBox="1"/>
          <p:nvPr/>
        </p:nvSpPr>
        <p:spPr>
          <a:xfrm rot="19874428">
            <a:off x="4378466" y="2328692"/>
            <a:ext cx="4500594" cy="646331"/>
          </a:xfrm>
          <a:prstGeom prst="rect">
            <a:avLst/>
          </a:prstGeom>
          <a:noFill/>
        </p:spPr>
        <p:txBody>
          <a:bodyPr wrap="square" rtlCol="0">
            <a:spAutoFit/>
          </a:bodyPr>
          <a:lstStyle/>
          <a:p>
            <a:r>
              <a:rPr lang="es-ES" dirty="0" smtClean="0"/>
              <a:t>Costos totales de distribución con intermediarios </a:t>
            </a:r>
            <a:endParaRPr lang="es-ES" dirty="0"/>
          </a:p>
        </p:txBody>
      </p:sp>
      <p:cxnSp>
        <p:nvCxnSpPr>
          <p:cNvPr id="13" name="12 Conector recto"/>
          <p:cNvCxnSpPr/>
          <p:nvPr/>
        </p:nvCxnSpPr>
        <p:spPr>
          <a:xfrm rot="10800000" flipV="1">
            <a:off x="1571604" y="4857760"/>
            <a:ext cx="5715040" cy="8175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15 CuadroTexto"/>
          <p:cNvSpPr txBox="1"/>
          <p:nvPr/>
        </p:nvSpPr>
        <p:spPr>
          <a:xfrm>
            <a:off x="5500694" y="4500570"/>
            <a:ext cx="3643306" cy="369332"/>
          </a:xfrm>
          <a:prstGeom prst="rect">
            <a:avLst/>
          </a:prstGeom>
          <a:noFill/>
        </p:spPr>
        <p:txBody>
          <a:bodyPr wrap="square" rtlCol="0">
            <a:spAutoFit/>
          </a:bodyPr>
          <a:lstStyle/>
          <a:p>
            <a:r>
              <a:rPr lang="es-ES" dirty="0" smtClean="0"/>
              <a:t>Costos fijos de distribución directa</a:t>
            </a:r>
            <a:endParaRPr lang="es-ES" dirty="0"/>
          </a:p>
        </p:txBody>
      </p:sp>
      <p:cxnSp>
        <p:nvCxnSpPr>
          <p:cNvPr id="17" name="16 Conector recto"/>
          <p:cNvCxnSpPr/>
          <p:nvPr/>
        </p:nvCxnSpPr>
        <p:spPr>
          <a:xfrm rot="10800000" flipV="1">
            <a:off x="1571604" y="3357562"/>
            <a:ext cx="5715040" cy="15819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19 CuadroTexto"/>
          <p:cNvSpPr txBox="1"/>
          <p:nvPr/>
        </p:nvSpPr>
        <p:spPr>
          <a:xfrm rot="20609364">
            <a:off x="6202752" y="3153653"/>
            <a:ext cx="3143272" cy="369332"/>
          </a:xfrm>
          <a:prstGeom prst="rect">
            <a:avLst/>
          </a:prstGeom>
          <a:noFill/>
        </p:spPr>
        <p:txBody>
          <a:bodyPr wrap="square" rtlCol="0">
            <a:spAutoFit/>
          </a:bodyPr>
          <a:lstStyle/>
          <a:p>
            <a:r>
              <a:rPr lang="es-ES" dirty="0" smtClean="0"/>
              <a:t>Costos de distribución directa</a:t>
            </a:r>
            <a:endParaRPr lang="es-ES" dirty="0"/>
          </a:p>
        </p:txBody>
      </p:sp>
      <p:cxnSp>
        <p:nvCxnSpPr>
          <p:cNvPr id="21" name="20 Conector recto"/>
          <p:cNvCxnSpPr/>
          <p:nvPr/>
        </p:nvCxnSpPr>
        <p:spPr>
          <a:xfrm rot="5400000">
            <a:off x="3857620" y="4929198"/>
            <a:ext cx="1571636" cy="1588"/>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23" name="22 CuadroTexto"/>
          <p:cNvSpPr txBox="1"/>
          <p:nvPr/>
        </p:nvSpPr>
        <p:spPr>
          <a:xfrm>
            <a:off x="3857620" y="5715016"/>
            <a:ext cx="2000264" cy="369332"/>
          </a:xfrm>
          <a:prstGeom prst="rect">
            <a:avLst/>
          </a:prstGeom>
          <a:noFill/>
        </p:spPr>
        <p:txBody>
          <a:bodyPr wrap="square" rtlCol="0">
            <a:spAutoFit/>
          </a:bodyPr>
          <a:lstStyle/>
          <a:p>
            <a:r>
              <a:rPr lang="es-ES" dirty="0" smtClean="0"/>
              <a:t>Volumen de ventas</a:t>
            </a:r>
            <a:endParaRPr lang="es-ES" dirty="0"/>
          </a:p>
        </p:txBody>
      </p:sp>
      <p:sp>
        <p:nvSpPr>
          <p:cNvPr id="24" name="23 CuadroTexto"/>
          <p:cNvSpPr txBox="1"/>
          <p:nvPr/>
        </p:nvSpPr>
        <p:spPr>
          <a:xfrm rot="16200000">
            <a:off x="220353" y="3851557"/>
            <a:ext cx="2357454" cy="369332"/>
          </a:xfrm>
          <a:prstGeom prst="rect">
            <a:avLst/>
          </a:prstGeom>
          <a:noFill/>
        </p:spPr>
        <p:txBody>
          <a:bodyPr wrap="square" rtlCol="0">
            <a:spAutoFit/>
          </a:bodyPr>
          <a:lstStyle/>
          <a:p>
            <a:r>
              <a:rPr lang="es-ES" dirty="0" smtClean="0"/>
              <a:t>Costos de distribución</a:t>
            </a:r>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graphicFrame>
        <p:nvGraphicFramePr>
          <p:cNvPr id="4" name="3 Marcador de contenido"/>
          <p:cNvGraphicFramePr>
            <a:graphicFrameLocks noGrp="1"/>
          </p:cNvGraphicFramePr>
          <p:nvPr>
            <p:ph idx="1"/>
          </p:nvPr>
        </p:nvGraphicFramePr>
        <p:xfrm>
          <a:off x="428596" y="2071678"/>
          <a:ext cx="8215370" cy="3786217"/>
        </p:xfrm>
        <a:graphic>
          <a:graphicData uri="http://schemas.openxmlformats.org/drawingml/2006/table">
            <a:tbl>
              <a:tblPr>
                <a:tableStyleId>{284E427A-3D55-4303-BF80-6455036E1DE7}</a:tableStyleId>
              </a:tblPr>
              <a:tblGrid>
                <a:gridCol w="3269708"/>
                <a:gridCol w="1246691"/>
                <a:gridCol w="2287882"/>
                <a:gridCol w="1411089"/>
              </a:tblGrid>
              <a:tr h="349635">
                <a:tc>
                  <a:txBody>
                    <a:bodyPr/>
                    <a:lstStyle/>
                    <a:p>
                      <a:pPr algn="l" fontAlgn="b"/>
                      <a:endParaRPr lang="es-ES" sz="1400" b="0" i="0" u="none" strike="noStrike" dirty="0">
                        <a:solidFill>
                          <a:schemeClr val="bg1"/>
                        </a:solidFill>
                        <a:latin typeface="Calibri"/>
                      </a:endParaRPr>
                    </a:p>
                  </a:txBody>
                  <a:tcPr marL="9525" marR="9525" marT="9525" marB="0" anchor="b"/>
                </a:tc>
                <a:tc>
                  <a:txBody>
                    <a:bodyPr/>
                    <a:lstStyle/>
                    <a:p>
                      <a:pPr algn="l" fontAlgn="b"/>
                      <a:endParaRPr lang="es-ES" sz="1400" b="0" i="0" u="none" strike="noStrike" dirty="0">
                        <a:solidFill>
                          <a:schemeClr val="bg1"/>
                        </a:solidFill>
                        <a:latin typeface="Calibri"/>
                      </a:endParaRPr>
                    </a:p>
                  </a:txBody>
                  <a:tcPr marL="9525" marR="9525" marT="9525" marB="0" anchor="b"/>
                </a:tc>
                <a:tc>
                  <a:txBody>
                    <a:bodyPr/>
                    <a:lstStyle/>
                    <a:p>
                      <a:pPr algn="l" fontAlgn="b"/>
                      <a:endParaRPr lang="es-ES" sz="1400" b="0" i="0" u="none" strike="noStrike">
                        <a:solidFill>
                          <a:schemeClr val="bg1"/>
                        </a:solidFill>
                        <a:latin typeface="Calibri"/>
                      </a:endParaRPr>
                    </a:p>
                  </a:txBody>
                  <a:tcPr marL="9525" marR="9525" marT="9525" marB="0" anchor="b"/>
                </a:tc>
                <a:tc>
                  <a:txBody>
                    <a:bodyPr/>
                    <a:lstStyle/>
                    <a:p>
                      <a:pPr algn="l" fontAlgn="b"/>
                      <a:endParaRPr lang="es-ES" sz="1400" b="0" i="0" u="none" strike="noStrike">
                        <a:solidFill>
                          <a:schemeClr val="bg1"/>
                        </a:solidFill>
                        <a:latin typeface="Calibri"/>
                      </a:endParaRPr>
                    </a:p>
                  </a:txBody>
                  <a:tcPr marL="9525" marR="9525" marT="9525" marB="0" anchor="b"/>
                </a:tc>
              </a:tr>
              <a:tr h="684328">
                <a:tc>
                  <a:txBody>
                    <a:bodyPr/>
                    <a:lstStyle/>
                    <a:p>
                      <a:pPr algn="l" fontAlgn="b"/>
                      <a:r>
                        <a:rPr lang="es-ES" sz="1600" u="none" strike="noStrike" dirty="0"/>
                        <a:t>costos totales </a:t>
                      </a:r>
                      <a:r>
                        <a:rPr lang="es-ES" sz="1600" u="none" strike="noStrike" dirty="0" err="1"/>
                        <a:t>distribucion</a:t>
                      </a:r>
                      <a:r>
                        <a:rPr lang="es-ES" sz="1600" u="none" strike="noStrike" dirty="0"/>
                        <a:t> directa</a:t>
                      </a:r>
                      <a:endParaRPr lang="es-ES" sz="1600" b="0" i="0" u="none" strike="noStrike" dirty="0">
                        <a:solidFill>
                          <a:schemeClr val="bg1"/>
                        </a:solidFill>
                        <a:latin typeface="Calibri"/>
                      </a:endParaRPr>
                    </a:p>
                  </a:txBody>
                  <a:tcPr marL="9525" marR="9525" marT="9525" marB="0" anchor="b"/>
                </a:tc>
                <a:tc>
                  <a:txBody>
                    <a:bodyPr/>
                    <a:lstStyle/>
                    <a:p>
                      <a:pPr algn="l" fontAlgn="b"/>
                      <a:r>
                        <a:rPr lang="es-ES" sz="1600" u="none" strike="noStrike" dirty="0"/>
                        <a:t>costos fijos</a:t>
                      </a:r>
                      <a:endParaRPr lang="es-ES" sz="1600" b="0" i="0" u="none" strike="noStrike" dirty="0">
                        <a:solidFill>
                          <a:schemeClr val="bg1"/>
                        </a:solidFill>
                        <a:latin typeface="Calibri"/>
                      </a:endParaRPr>
                    </a:p>
                  </a:txBody>
                  <a:tcPr marL="9525" marR="9525" marT="9525" marB="0" anchor="b"/>
                </a:tc>
                <a:tc>
                  <a:txBody>
                    <a:bodyPr/>
                    <a:lstStyle/>
                    <a:p>
                      <a:pPr algn="l" fontAlgn="b"/>
                      <a:r>
                        <a:rPr lang="es-ES" sz="1600" u="none" strike="noStrike"/>
                        <a:t>costos variables unidad</a:t>
                      </a:r>
                      <a:endParaRPr lang="es-ES" sz="1600" b="0" i="0" u="none" strike="noStrike">
                        <a:solidFill>
                          <a:schemeClr val="bg1"/>
                        </a:solidFill>
                        <a:latin typeface="Calibri"/>
                      </a:endParaRPr>
                    </a:p>
                  </a:txBody>
                  <a:tcPr marL="9525" marR="9525" marT="9525" marB="0" anchor="b"/>
                </a:tc>
                <a:tc>
                  <a:txBody>
                    <a:bodyPr/>
                    <a:lstStyle/>
                    <a:p>
                      <a:pPr algn="l" fontAlgn="b"/>
                      <a:r>
                        <a:rPr lang="es-ES" sz="1600" u="none" strike="noStrike" dirty="0"/>
                        <a:t>cifra de ventas</a:t>
                      </a:r>
                      <a:endParaRPr lang="es-ES" sz="1600" b="0" i="0" u="none" strike="noStrike" dirty="0">
                        <a:solidFill>
                          <a:schemeClr val="bg1"/>
                        </a:solidFill>
                        <a:latin typeface="Calibri"/>
                      </a:endParaRPr>
                    </a:p>
                  </a:txBody>
                  <a:tcPr marL="9525" marR="9525" marT="9525" marB="0" anchor="b"/>
                </a:tc>
              </a:tr>
              <a:tr h="684328">
                <a:tc>
                  <a:txBody>
                    <a:bodyPr/>
                    <a:lstStyle/>
                    <a:p>
                      <a:pPr algn="l" fontAlgn="b"/>
                      <a:r>
                        <a:rPr lang="es-ES" sz="1400" u="none" strike="noStrike"/>
                        <a:t> $                                                            27.500 </a:t>
                      </a:r>
                      <a:endParaRPr lang="es-ES" sz="1400" b="0" i="0" u="none" strike="noStrike">
                        <a:solidFill>
                          <a:schemeClr val="bg1"/>
                        </a:solidFill>
                        <a:latin typeface="Calibri"/>
                      </a:endParaRPr>
                    </a:p>
                  </a:txBody>
                  <a:tcPr marL="9525" marR="9525" marT="9525" marB="0" anchor="b"/>
                </a:tc>
                <a:tc>
                  <a:txBody>
                    <a:bodyPr/>
                    <a:lstStyle/>
                    <a:p>
                      <a:pPr algn="l" fontAlgn="b"/>
                      <a:r>
                        <a:rPr lang="es-ES" sz="1400" u="none" strike="noStrike" dirty="0"/>
                        <a:t>              20.000 </a:t>
                      </a:r>
                      <a:endParaRPr lang="es-ES" sz="1400" b="0" i="0" u="none" strike="noStrike" dirty="0">
                        <a:solidFill>
                          <a:schemeClr val="bg1"/>
                        </a:solidFill>
                        <a:latin typeface="Calibri"/>
                      </a:endParaRPr>
                    </a:p>
                  </a:txBody>
                  <a:tcPr marL="9525" marR="9525" marT="9525" marB="0" anchor="b"/>
                </a:tc>
                <a:tc>
                  <a:txBody>
                    <a:bodyPr/>
                    <a:lstStyle/>
                    <a:p>
                      <a:pPr algn="l" fontAlgn="b"/>
                      <a:r>
                        <a:rPr lang="es-ES" sz="1400" u="none" strike="noStrike" dirty="0"/>
                        <a:t>                                            0,03 </a:t>
                      </a:r>
                      <a:endParaRPr lang="es-ES" sz="1400" b="0" i="0" u="none" strike="noStrike" dirty="0">
                        <a:solidFill>
                          <a:schemeClr val="bg1"/>
                        </a:solidFill>
                        <a:latin typeface="Calibri"/>
                      </a:endParaRPr>
                    </a:p>
                  </a:txBody>
                  <a:tcPr marL="9525" marR="9525" marT="9525" marB="0" anchor="b"/>
                </a:tc>
                <a:tc>
                  <a:txBody>
                    <a:bodyPr/>
                    <a:lstStyle/>
                    <a:p>
                      <a:pPr algn="l" fontAlgn="b"/>
                      <a:r>
                        <a:rPr lang="es-ES" sz="1400" u="none" strike="noStrike" dirty="0"/>
                        <a:t>                250.000 </a:t>
                      </a:r>
                      <a:endParaRPr lang="es-ES" sz="1400" b="0" i="0" u="none" strike="noStrike" dirty="0">
                        <a:solidFill>
                          <a:schemeClr val="bg1"/>
                        </a:solidFill>
                        <a:latin typeface="Calibri"/>
                      </a:endParaRPr>
                    </a:p>
                  </a:txBody>
                  <a:tcPr marL="9525" marR="9525" marT="9525" marB="0" anchor="b"/>
                </a:tc>
              </a:tr>
              <a:tr h="684328">
                <a:tc>
                  <a:txBody>
                    <a:bodyPr/>
                    <a:lstStyle/>
                    <a:p>
                      <a:pPr algn="l" fontAlgn="b"/>
                      <a:r>
                        <a:rPr lang="es-ES" sz="1400" u="none" strike="noStrike"/>
                        <a:t>                                                               22.500 </a:t>
                      </a:r>
                      <a:endParaRPr lang="es-ES" sz="1400" b="0" i="0" u="none" strike="noStrike">
                        <a:solidFill>
                          <a:schemeClr val="bg1"/>
                        </a:solidFill>
                        <a:latin typeface="Calibri"/>
                      </a:endParaRPr>
                    </a:p>
                  </a:txBody>
                  <a:tcPr marL="9525" marR="9525" marT="9525" marB="0" anchor="b"/>
                </a:tc>
                <a:tc>
                  <a:txBody>
                    <a:bodyPr/>
                    <a:lstStyle/>
                    <a:p>
                      <a:pPr algn="l" fontAlgn="b"/>
                      <a:endParaRPr lang="es-ES" sz="1400" b="0" i="0" u="none" strike="noStrike">
                        <a:solidFill>
                          <a:schemeClr val="bg1"/>
                        </a:solidFill>
                        <a:latin typeface="Calibri"/>
                      </a:endParaRPr>
                    </a:p>
                  </a:txBody>
                  <a:tcPr marL="9525" marR="9525" marT="9525" marB="0" anchor="b"/>
                </a:tc>
                <a:tc>
                  <a:txBody>
                    <a:bodyPr/>
                    <a:lstStyle/>
                    <a:p>
                      <a:pPr algn="l" fontAlgn="b"/>
                      <a:r>
                        <a:rPr lang="es-ES" sz="1400" u="none" strike="noStrike" dirty="0"/>
                        <a:t>                                            0,09 </a:t>
                      </a:r>
                      <a:endParaRPr lang="es-ES" sz="1400" b="0" i="0" u="none" strike="noStrike" dirty="0">
                        <a:solidFill>
                          <a:schemeClr val="bg1"/>
                        </a:solidFill>
                        <a:latin typeface="Calibri"/>
                      </a:endParaRPr>
                    </a:p>
                  </a:txBody>
                  <a:tcPr marL="9525" marR="9525" marT="9525" marB="0" anchor="b"/>
                </a:tc>
                <a:tc>
                  <a:txBody>
                    <a:bodyPr/>
                    <a:lstStyle/>
                    <a:p>
                      <a:pPr algn="l" fontAlgn="b"/>
                      <a:r>
                        <a:rPr lang="es-ES" sz="1400" u="none" strike="noStrike"/>
                        <a:t>                250.000 </a:t>
                      </a:r>
                      <a:endParaRPr lang="es-ES" sz="1400" b="0" i="0" u="none" strike="noStrike">
                        <a:solidFill>
                          <a:schemeClr val="bg1"/>
                        </a:solidFill>
                        <a:latin typeface="Calibri"/>
                      </a:endParaRPr>
                    </a:p>
                  </a:txBody>
                  <a:tcPr marL="9525" marR="9525" marT="9525" marB="0" anchor="b"/>
                </a:tc>
              </a:tr>
              <a:tr h="349635">
                <a:tc>
                  <a:txBody>
                    <a:bodyPr/>
                    <a:lstStyle/>
                    <a:p>
                      <a:pPr algn="l" fontAlgn="b"/>
                      <a:endParaRPr lang="es-ES" sz="1400" b="0" i="0" u="none" strike="noStrike">
                        <a:solidFill>
                          <a:schemeClr val="bg1"/>
                        </a:solidFill>
                        <a:latin typeface="Calibri"/>
                      </a:endParaRPr>
                    </a:p>
                  </a:txBody>
                  <a:tcPr marL="9525" marR="9525" marT="9525" marB="0" anchor="b"/>
                </a:tc>
                <a:tc>
                  <a:txBody>
                    <a:bodyPr/>
                    <a:lstStyle/>
                    <a:p>
                      <a:pPr algn="l" fontAlgn="b"/>
                      <a:endParaRPr lang="es-ES" sz="1400" b="0" i="0" u="none" strike="noStrike">
                        <a:solidFill>
                          <a:schemeClr val="bg1"/>
                        </a:solidFill>
                        <a:latin typeface="Calibri"/>
                      </a:endParaRPr>
                    </a:p>
                  </a:txBody>
                  <a:tcPr marL="9525" marR="9525" marT="9525" marB="0" anchor="b"/>
                </a:tc>
                <a:tc>
                  <a:txBody>
                    <a:bodyPr/>
                    <a:lstStyle/>
                    <a:p>
                      <a:pPr algn="l" fontAlgn="b"/>
                      <a:endParaRPr lang="es-ES" sz="1400" b="0" i="0" u="none" strike="noStrike" dirty="0">
                        <a:solidFill>
                          <a:schemeClr val="bg1"/>
                        </a:solidFill>
                        <a:latin typeface="Calibri"/>
                      </a:endParaRPr>
                    </a:p>
                  </a:txBody>
                  <a:tcPr marL="9525" marR="9525" marT="9525" marB="0" anchor="b"/>
                </a:tc>
                <a:tc>
                  <a:txBody>
                    <a:bodyPr/>
                    <a:lstStyle/>
                    <a:p>
                      <a:pPr algn="l" fontAlgn="b"/>
                      <a:endParaRPr lang="es-ES" sz="1400" b="0" i="0" u="none" strike="noStrike">
                        <a:solidFill>
                          <a:schemeClr val="bg1"/>
                        </a:solidFill>
                        <a:latin typeface="Calibri"/>
                      </a:endParaRPr>
                    </a:p>
                  </a:txBody>
                  <a:tcPr marL="9525" marR="9525" marT="9525" marB="0" anchor="b"/>
                </a:tc>
              </a:tr>
              <a:tr h="349635">
                <a:tc>
                  <a:txBody>
                    <a:bodyPr/>
                    <a:lstStyle/>
                    <a:p>
                      <a:pPr algn="l" fontAlgn="b"/>
                      <a:endParaRPr lang="es-ES" sz="1400" b="0" i="0" u="none" strike="noStrike">
                        <a:solidFill>
                          <a:schemeClr val="bg1"/>
                        </a:solidFill>
                        <a:latin typeface="Calibri"/>
                      </a:endParaRPr>
                    </a:p>
                  </a:txBody>
                  <a:tcPr marL="9525" marR="9525" marT="9525" marB="0" anchor="b"/>
                </a:tc>
                <a:tc>
                  <a:txBody>
                    <a:bodyPr/>
                    <a:lstStyle/>
                    <a:p>
                      <a:pPr algn="l" fontAlgn="b"/>
                      <a:endParaRPr lang="es-ES" sz="1400" b="0" i="0" u="none" strike="noStrike">
                        <a:solidFill>
                          <a:schemeClr val="bg1"/>
                        </a:solidFill>
                        <a:latin typeface="Calibri"/>
                      </a:endParaRPr>
                    </a:p>
                  </a:txBody>
                  <a:tcPr marL="9525" marR="9525" marT="9525" marB="0" anchor="b"/>
                </a:tc>
                <a:tc>
                  <a:txBody>
                    <a:bodyPr/>
                    <a:lstStyle/>
                    <a:p>
                      <a:pPr algn="l" fontAlgn="b"/>
                      <a:endParaRPr lang="es-ES" sz="1400" b="0" i="0" u="none" strike="noStrike">
                        <a:solidFill>
                          <a:schemeClr val="bg1"/>
                        </a:solidFill>
                        <a:latin typeface="Calibri"/>
                      </a:endParaRPr>
                    </a:p>
                  </a:txBody>
                  <a:tcPr marL="9525" marR="9525" marT="9525" marB="0" anchor="b"/>
                </a:tc>
                <a:tc>
                  <a:txBody>
                    <a:bodyPr/>
                    <a:lstStyle/>
                    <a:p>
                      <a:pPr algn="l" fontAlgn="b"/>
                      <a:endParaRPr lang="es-ES" sz="1400" b="0" i="0" u="none" strike="noStrike" dirty="0">
                        <a:solidFill>
                          <a:schemeClr val="bg1"/>
                        </a:solidFill>
                        <a:latin typeface="Calibri"/>
                      </a:endParaRPr>
                    </a:p>
                  </a:txBody>
                  <a:tcPr marL="9525" marR="9525" marT="9525" marB="0" anchor="b"/>
                </a:tc>
              </a:tr>
              <a:tr h="684328">
                <a:tc>
                  <a:txBody>
                    <a:bodyPr/>
                    <a:lstStyle/>
                    <a:p>
                      <a:pPr algn="l" fontAlgn="b"/>
                      <a:endParaRPr lang="es-ES" sz="1400" b="0" i="0" u="none" strike="noStrike">
                        <a:solidFill>
                          <a:schemeClr val="bg1"/>
                        </a:solidFill>
                        <a:latin typeface="Calibri"/>
                      </a:endParaRPr>
                    </a:p>
                  </a:txBody>
                  <a:tcPr marL="9525" marR="9525" marT="9525" marB="0" anchor="b"/>
                </a:tc>
                <a:tc>
                  <a:txBody>
                    <a:bodyPr/>
                    <a:lstStyle/>
                    <a:p>
                      <a:pPr algn="l" fontAlgn="b"/>
                      <a:endParaRPr lang="es-ES" sz="1400" b="0" i="0" u="none" strike="noStrike">
                        <a:solidFill>
                          <a:schemeClr val="bg1"/>
                        </a:solidFill>
                        <a:latin typeface="Calibri"/>
                      </a:endParaRPr>
                    </a:p>
                  </a:txBody>
                  <a:tcPr marL="9525" marR="9525" marT="9525" marB="0" anchor="b"/>
                </a:tc>
                <a:tc>
                  <a:txBody>
                    <a:bodyPr/>
                    <a:lstStyle/>
                    <a:p>
                      <a:pPr algn="l" fontAlgn="b"/>
                      <a:r>
                        <a:rPr lang="es-ES" sz="1400" u="none" strike="noStrike"/>
                        <a:t>                               333.333,33 </a:t>
                      </a:r>
                      <a:endParaRPr lang="es-ES" sz="1400" b="0" i="0" u="none" strike="noStrike">
                        <a:solidFill>
                          <a:schemeClr val="bg1"/>
                        </a:solidFill>
                        <a:latin typeface="Calibri"/>
                      </a:endParaRPr>
                    </a:p>
                  </a:txBody>
                  <a:tcPr marL="9525" marR="9525" marT="9525" marB="0" anchor="b"/>
                </a:tc>
                <a:tc>
                  <a:txBody>
                    <a:bodyPr/>
                    <a:lstStyle/>
                    <a:p>
                      <a:pPr algn="l" fontAlgn="b"/>
                      <a:endParaRPr lang="es-ES" sz="1400" b="0" i="0" u="none" strike="noStrike" dirty="0">
                        <a:solidFill>
                          <a:schemeClr val="bg1"/>
                        </a:solidFill>
                        <a:latin typeface="Calibri"/>
                      </a:endParaRPr>
                    </a:p>
                  </a:txBody>
                  <a:tcPr marL="9525" marR="9525" marT="9525" marB="0" anchor="b"/>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500042"/>
            <a:ext cx="8229600" cy="1143000"/>
          </a:xfrm>
        </p:spPr>
        <p:txBody>
          <a:bodyPr>
            <a:normAutofit/>
          </a:bodyPr>
          <a:lstStyle/>
          <a:p>
            <a:r>
              <a:rPr lang="es-ES" sz="3200" dirty="0" smtClean="0">
                <a:solidFill>
                  <a:srgbClr val="FF0000"/>
                </a:solidFill>
              </a:rPr>
              <a:t>PUNTUACION DE CRITERIOS PONDERADOS</a:t>
            </a:r>
            <a:endParaRPr lang="es-ES" sz="3200" dirty="0">
              <a:solidFill>
                <a:srgbClr val="FF0000"/>
              </a:solidFill>
            </a:endParaRPr>
          </a:p>
        </p:txBody>
      </p:sp>
      <p:sp>
        <p:nvSpPr>
          <p:cNvPr id="3" name="2 Marcador de contenido"/>
          <p:cNvSpPr>
            <a:spLocks noGrp="1"/>
          </p:cNvSpPr>
          <p:nvPr>
            <p:ph idx="1"/>
          </p:nvPr>
        </p:nvSpPr>
        <p:spPr>
          <a:xfrm>
            <a:off x="457200" y="1600200"/>
            <a:ext cx="8229600" cy="4900634"/>
          </a:xfrm>
        </p:spPr>
        <p:txBody>
          <a:bodyPr>
            <a:normAutofit fontScale="92500" lnSpcReduction="20000"/>
          </a:bodyPr>
          <a:lstStyle/>
          <a:p>
            <a:pPr>
              <a:buNone/>
            </a:pPr>
            <a:r>
              <a:rPr lang="es-ES" dirty="0" smtClean="0"/>
              <a:t>1. Información de partida o a priori:</a:t>
            </a:r>
          </a:p>
          <a:p>
            <a:pPr>
              <a:buNone/>
            </a:pPr>
            <a:r>
              <a:rPr lang="es-ES" dirty="0" smtClean="0"/>
              <a:t>a)Enumerar los criterios principales que deben tener el canal ideal para empresa</a:t>
            </a:r>
          </a:p>
          <a:p>
            <a:pPr algn="ctr">
              <a:buNone/>
            </a:pPr>
            <a:r>
              <a:rPr lang="es-ES" dirty="0" smtClean="0"/>
              <a:t>Ci = Criterio o variable i</a:t>
            </a:r>
          </a:p>
          <a:p>
            <a:pPr algn="ctr">
              <a:buNone/>
            </a:pPr>
            <a:r>
              <a:rPr lang="es-ES" dirty="0" smtClean="0"/>
              <a:t>i = 1, 2, 3 …. n siendo el numero de criterios</a:t>
            </a:r>
          </a:p>
          <a:p>
            <a:pPr>
              <a:buNone/>
            </a:pPr>
            <a:endParaRPr lang="es-ES" dirty="0" smtClean="0"/>
          </a:p>
          <a:p>
            <a:pPr>
              <a:buNone/>
            </a:pPr>
            <a:r>
              <a:rPr lang="es-ES" dirty="0" smtClean="0"/>
              <a:t>b) Ponderar en 0 y 1</a:t>
            </a:r>
            <a:endParaRPr lang="es-ES" dirty="0"/>
          </a:p>
          <a:p>
            <a:pPr>
              <a:buNone/>
            </a:pPr>
            <a:endParaRPr lang="es-ES" dirty="0" smtClean="0"/>
          </a:p>
          <a:p>
            <a:pPr>
              <a:buNone/>
            </a:pPr>
            <a:r>
              <a:rPr lang="es-ES" dirty="0" smtClean="0"/>
              <a:t>2. Elección de los canales</a:t>
            </a:r>
          </a:p>
          <a:p>
            <a:pPr algn="ctr">
              <a:buNone/>
            </a:pPr>
            <a:r>
              <a:rPr lang="es-ES" dirty="0" smtClean="0"/>
              <a:t>Pij = puntuación del canal j por el criterio i </a:t>
            </a:r>
            <a:endParaRPr lang="es-E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idx="1"/>
          </p:nvPr>
        </p:nvSpPr>
        <p:spPr/>
        <p:txBody>
          <a:bodyPr/>
          <a:lstStyle/>
          <a:p>
            <a:pPr>
              <a:buNone/>
            </a:pPr>
            <a:r>
              <a:rPr lang="es-ES" dirty="0" smtClean="0"/>
              <a:t>c) Se obtienen los valores ponderados de cada canal (</a:t>
            </a:r>
            <a:r>
              <a:rPr lang="es-ES" dirty="0" err="1" smtClean="0"/>
              <a:t>WijPij</a:t>
            </a:r>
            <a:r>
              <a:rPr lang="es-ES" dirty="0" smtClean="0"/>
              <a:t>)</a:t>
            </a:r>
          </a:p>
          <a:p>
            <a:pPr>
              <a:buNone/>
            </a:pPr>
            <a:endParaRPr lang="es-ES" dirty="0"/>
          </a:p>
          <a:p>
            <a:pPr>
              <a:buNone/>
            </a:pPr>
            <a:r>
              <a:rPr lang="es-ES" dirty="0" smtClean="0"/>
              <a:t>d) Se suman los valores ponderados en cada canal. Aquel canal cuya suma de los valores ponderados sea mas alto será elegido.</a:t>
            </a:r>
            <a:endParaRPr lang="es-E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642918"/>
            <a:ext cx="8229600" cy="1143000"/>
          </a:xfrm>
        </p:spPr>
        <p:txBody>
          <a:bodyPr>
            <a:noAutofit/>
          </a:bodyPr>
          <a:lstStyle/>
          <a:p>
            <a:r>
              <a:rPr lang="es-ES" sz="3200" dirty="0" smtClean="0">
                <a:solidFill>
                  <a:srgbClr val="FF0000"/>
                </a:solidFill>
              </a:rPr>
              <a:t>METODO DE ORDENACION POR PREFERENCIA JERARQUICA</a:t>
            </a:r>
            <a:endParaRPr lang="es-ES" sz="3200" dirty="0">
              <a:solidFill>
                <a:srgbClr val="FF0000"/>
              </a:solidFill>
            </a:endParaRPr>
          </a:p>
        </p:txBody>
      </p:sp>
      <p:sp>
        <p:nvSpPr>
          <p:cNvPr id="3" name="2 Marcador de contenido"/>
          <p:cNvSpPr>
            <a:spLocks noGrp="1"/>
          </p:cNvSpPr>
          <p:nvPr>
            <p:ph idx="1"/>
          </p:nvPr>
        </p:nvSpPr>
        <p:spPr>
          <a:xfrm>
            <a:off x="428596" y="1785926"/>
            <a:ext cx="8229600" cy="4525963"/>
          </a:xfrm>
        </p:spPr>
        <p:txBody>
          <a:bodyPr/>
          <a:lstStyle/>
          <a:p>
            <a:pPr marL="514350" indent="-514350">
              <a:buAutoNum type="arabicPeriod"/>
            </a:pPr>
            <a:r>
              <a:rPr lang="es-ES" dirty="0" smtClean="0"/>
              <a:t>Información de partida o a priori</a:t>
            </a:r>
          </a:p>
          <a:p>
            <a:pPr marL="1314450" lvl="2" indent="-514350">
              <a:buFont typeface="+mj-lt"/>
              <a:buAutoNum type="alphaLcParenR"/>
            </a:pPr>
            <a:r>
              <a:rPr lang="es-ES" dirty="0" smtClean="0"/>
              <a:t>Clasificar(no evaluar) los criterios por orden de importancia</a:t>
            </a:r>
          </a:p>
          <a:p>
            <a:pPr marL="1314450" lvl="2" indent="-514350">
              <a:buFont typeface="+mj-lt"/>
              <a:buAutoNum type="alphaLcParenR"/>
            </a:pPr>
            <a:r>
              <a:rPr lang="es-ES" dirty="0" smtClean="0"/>
              <a:t>Fijar un nivel mínimo de paso para cada criterio, con una escala que varia entre 0 y 1</a:t>
            </a:r>
          </a:p>
          <a:p>
            <a:pPr marL="1314450" lvl="2" indent="-514350">
              <a:buFont typeface="+mj-lt"/>
              <a:buAutoNum type="alphaLcParenR"/>
            </a:pPr>
            <a:endParaRPr lang="es-ES" dirty="0"/>
          </a:p>
          <a:p>
            <a:pPr marL="514350" indent="-514350">
              <a:buFont typeface="+mj-lt"/>
              <a:buAutoNum type="arabicPeriod"/>
            </a:pPr>
            <a:r>
              <a:rPr lang="es-ES" dirty="0" smtClean="0"/>
              <a:t>A posteriori</a:t>
            </a:r>
          </a:p>
          <a:p>
            <a:pPr marL="1314450" lvl="2" indent="-514350">
              <a:buAutoNum type="alphaLcParenR" startAt="3"/>
            </a:pPr>
            <a:r>
              <a:rPr lang="es-ES" dirty="0" smtClean="0"/>
              <a:t>Puntuar cada canal por cada uno de los criterios</a:t>
            </a:r>
          </a:p>
          <a:p>
            <a:pPr marL="1314450" lvl="2" indent="-514350">
              <a:buAutoNum type="alphaLcParenR" startAt="3"/>
            </a:pPr>
            <a:r>
              <a:rPr lang="es-ES" dirty="0" smtClean="0"/>
              <a:t>Eliminar aquellos canales que por algún motivo no cumplan con el nivel de paso requerido.</a:t>
            </a:r>
            <a:endParaRPr lang="es-E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428604"/>
            <a:ext cx="8229600" cy="1143000"/>
          </a:xfrm>
        </p:spPr>
        <p:txBody>
          <a:bodyPr>
            <a:normAutofit/>
          </a:bodyPr>
          <a:lstStyle/>
          <a:p>
            <a:r>
              <a:rPr lang="es-ES" sz="3200" dirty="0" smtClean="0">
                <a:solidFill>
                  <a:srgbClr val="FF0000"/>
                </a:solidFill>
              </a:rPr>
              <a:t>LOCALIZACION DE LOS PUNTOS DE VENTA</a:t>
            </a:r>
            <a:endParaRPr lang="es-ES" sz="3200" dirty="0">
              <a:solidFill>
                <a:srgbClr val="FF0000"/>
              </a:solidFill>
            </a:endParaRPr>
          </a:p>
        </p:txBody>
      </p:sp>
      <p:sp>
        <p:nvSpPr>
          <p:cNvPr id="3" name="2 Marcador de contenido"/>
          <p:cNvSpPr>
            <a:spLocks noGrp="1"/>
          </p:cNvSpPr>
          <p:nvPr>
            <p:ph idx="1"/>
          </p:nvPr>
        </p:nvSpPr>
        <p:spPr/>
        <p:txBody>
          <a:bodyPr>
            <a:noAutofit/>
          </a:bodyPr>
          <a:lstStyle/>
          <a:p>
            <a:pPr>
              <a:buNone/>
            </a:pPr>
            <a:r>
              <a:rPr lang="es-ES" sz="2400" dirty="0" smtClean="0"/>
              <a:t>LOS FACTORES QUE DETERMINAN LA LOCALIZACION DE LOS PUNTOS DE VENTA SE PUEDEN CLASIFICAR EN:</a:t>
            </a:r>
          </a:p>
          <a:p>
            <a:pPr>
              <a:buNone/>
            </a:pPr>
            <a:endParaRPr lang="es-ES" sz="2400" dirty="0"/>
          </a:p>
          <a:p>
            <a:pPr marL="457200" indent="-457200">
              <a:buFont typeface="+mj-lt"/>
              <a:buAutoNum type="alphaLcParenR"/>
            </a:pPr>
            <a:r>
              <a:rPr lang="es-ES" sz="2400" dirty="0" smtClean="0"/>
              <a:t>Factores que afectan a la demanda: mercado objetivo, competencia, proximidad con el mercado, </a:t>
            </a:r>
            <a:r>
              <a:rPr lang="es-ES" sz="2400" dirty="0" err="1" smtClean="0"/>
              <a:t>etc</a:t>
            </a:r>
            <a:r>
              <a:rPr lang="es-ES" sz="2400" dirty="0" smtClean="0"/>
              <a:t>…</a:t>
            </a:r>
          </a:p>
          <a:p>
            <a:pPr marL="457200" indent="-457200">
              <a:buFont typeface="+mj-lt"/>
              <a:buAutoNum type="alphaLcParenR"/>
            </a:pPr>
            <a:r>
              <a:rPr lang="es-ES" sz="2400" dirty="0" smtClean="0"/>
              <a:t>Factores que afectan el costo: terrenos, salarios, transporte, edificios, </a:t>
            </a:r>
            <a:r>
              <a:rPr lang="es-ES" sz="2400" dirty="0" err="1" smtClean="0"/>
              <a:t>etc</a:t>
            </a:r>
            <a:endParaRPr lang="es-ES" sz="2400" dirty="0" smtClean="0"/>
          </a:p>
          <a:p>
            <a:pPr marL="457200" indent="-457200">
              <a:buFont typeface="+mj-lt"/>
              <a:buAutoNum type="alphaLcParenR"/>
            </a:pPr>
            <a:endParaRPr lang="es-ES" sz="2400" dirty="0"/>
          </a:p>
          <a:p>
            <a:pPr marL="457200" indent="-457200" algn="ctr">
              <a:buNone/>
            </a:pPr>
            <a:r>
              <a:rPr lang="es-ES" sz="2000" dirty="0" smtClean="0"/>
              <a:t>La primera decisión a tomar es la selección del mercado objetivo, que es el condicionante por excelencia, ya que determina el potencial del mercado, áreas de mercado y segmentos a los que hay que atender</a:t>
            </a:r>
            <a:endParaRPr lang="es-ES"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200" dirty="0" smtClean="0">
                <a:solidFill>
                  <a:srgbClr val="FF0000"/>
                </a:solidFill>
              </a:rPr>
              <a:t>DETERMINACION DE LOS PUNTOS DE VENTA</a:t>
            </a:r>
            <a:endParaRPr lang="es-ES" sz="3200" dirty="0">
              <a:solidFill>
                <a:srgbClr val="FF0000"/>
              </a:solidFill>
            </a:endParaRPr>
          </a:p>
        </p:txBody>
      </p:sp>
      <p:sp>
        <p:nvSpPr>
          <p:cNvPr id="3" name="2 Marcador de contenido"/>
          <p:cNvSpPr>
            <a:spLocks noGrp="1"/>
          </p:cNvSpPr>
          <p:nvPr>
            <p:ph idx="1"/>
          </p:nvPr>
        </p:nvSpPr>
        <p:spPr/>
        <p:txBody>
          <a:bodyPr>
            <a:normAutofit fontScale="92500" lnSpcReduction="10000"/>
          </a:bodyPr>
          <a:lstStyle/>
          <a:p>
            <a:r>
              <a:rPr lang="es-ES" dirty="0" smtClean="0"/>
              <a:t>Cuantos mas puntos de distribución existan mayor será la cifra de ventas que se puede conseguir</a:t>
            </a:r>
          </a:p>
          <a:p>
            <a:r>
              <a:rPr lang="es-ES" dirty="0" smtClean="0"/>
              <a:t>Se abandona distribución del producto en el momento en que deje de ser rentable</a:t>
            </a:r>
          </a:p>
          <a:p>
            <a:r>
              <a:rPr lang="es-ES" dirty="0" smtClean="0"/>
              <a:t>Se disminuyen por consiguiente las ventas totales de este producto</a:t>
            </a:r>
          </a:p>
          <a:p>
            <a:r>
              <a:rPr lang="es-ES" dirty="0" smtClean="0"/>
              <a:t>Solo si se intervienen con variables del marketing mix se puede llegar a mejorar el potencial mercado</a:t>
            </a:r>
            <a:endParaRPr lang="es-E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AREA COMERCIAL</a:t>
            </a:r>
            <a:endParaRPr lang="es-ES" dirty="0"/>
          </a:p>
        </p:txBody>
      </p:sp>
      <p:sp>
        <p:nvSpPr>
          <p:cNvPr id="3" name="2 Marcador de contenido"/>
          <p:cNvSpPr>
            <a:spLocks noGrp="1"/>
          </p:cNvSpPr>
          <p:nvPr>
            <p:ph idx="1"/>
          </p:nvPr>
        </p:nvSpPr>
        <p:spPr/>
        <p:txBody>
          <a:bodyPr>
            <a:normAutofit/>
          </a:bodyPr>
          <a:lstStyle/>
          <a:p>
            <a:r>
              <a:rPr lang="es-ES" sz="2000" dirty="0" smtClean="0"/>
              <a:t>AQUELLA CUYO TAMAÑO ESTA NORMALMENTE DETERMINADO POR LOS LIMITES EN LOS QUE ES RENTABLE PARA UN ESTABLECIMIENTO O GRUPO DE ESTABLECIMIENTOS VENDER Y/O ENTREGAR UN PRODUCTO O SERVICIO.</a:t>
            </a:r>
            <a:endParaRPr lang="es-ES" sz="2000" dirty="0"/>
          </a:p>
        </p:txBody>
      </p:sp>
      <p:pic>
        <p:nvPicPr>
          <p:cNvPr id="26626" name="Picture 2"/>
          <p:cNvPicPr>
            <a:picLocks noChangeAspect="1" noChangeArrowheads="1"/>
          </p:cNvPicPr>
          <p:nvPr/>
        </p:nvPicPr>
        <p:blipFill>
          <a:blip r:embed="rId2"/>
          <a:srcRect/>
          <a:stretch>
            <a:fillRect/>
          </a:stretch>
        </p:blipFill>
        <p:spPr bwMode="auto">
          <a:xfrm>
            <a:off x="2000232" y="3000372"/>
            <a:ext cx="5143536" cy="3590188"/>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
            </a:r>
            <a:br>
              <a:rPr lang="es-ES" dirty="0" smtClean="0"/>
            </a:br>
            <a:r>
              <a:rPr lang="es-ES" dirty="0" smtClean="0">
                <a:solidFill>
                  <a:srgbClr val="FF0000"/>
                </a:solidFill>
              </a:rPr>
              <a:t>AREAS DE MERCADEO</a:t>
            </a:r>
            <a:endParaRPr lang="es-ES" dirty="0">
              <a:solidFill>
                <a:srgbClr val="FF0000"/>
              </a:solidFill>
            </a:endParaRPr>
          </a:p>
        </p:txBody>
      </p:sp>
      <p:sp>
        <p:nvSpPr>
          <p:cNvPr id="4" name="3 Elipse"/>
          <p:cNvSpPr/>
          <p:nvPr/>
        </p:nvSpPr>
        <p:spPr>
          <a:xfrm>
            <a:off x="2357422" y="2000240"/>
            <a:ext cx="5857916" cy="43577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4 Rectángulo"/>
          <p:cNvSpPr/>
          <p:nvPr/>
        </p:nvSpPr>
        <p:spPr>
          <a:xfrm>
            <a:off x="214282" y="5143512"/>
            <a:ext cx="4214842" cy="400110"/>
          </a:xfrm>
          <a:prstGeom prst="rect">
            <a:avLst/>
          </a:prstGeom>
        </p:spPr>
        <p:txBody>
          <a:bodyPr wrap="square">
            <a:spAutoFit/>
          </a:bodyPr>
          <a:lstStyle/>
          <a:p>
            <a:pPr marL="342900" lvl="0" indent="-342900">
              <a:spcBef>
                <a:spcPct val="20000"/>
              </a:spcBef>
              <a:buFont typeface="Arial" pitchFamily="34" charset="0"/>
              <a:buChar char="•"/>
            </a:pPr>
            <a:r>
              <a:rPr lang="es-ES" sz="2000" dirty="0">
                <a:solidFill>
                  <a:prstClr val="white"/>
                </a:solidFill>
              </a:rPr>
              <a:t>AREA COMERCIAL ESPECIFICA</a:t>
            </a:r>
          </a:p>
        </p:txBody>
      </p:sp>
      <p:sp>
        <p:nvSpPr>
          <p:cNvPr id="6" name="5 Rectángulo"/>
          <p:cNvSpPr/>
          <p:nvPr/>
        </p:nvSpPr>
        <p:spPr>
          <a:xfrm>
            <a:off x="0" y="1643050"/>
            <a:ext cx="3711570" cy="677108"/>
          </a:xfrm>
          <a:prstGeom prst="rect">
            <a:avLst/>
          </a:prstGeom>
        </p:spPr>
        <p:txBody>
          <a:bodyPr wrap="square">
            <a:spAutoFit/>
          </a:bodyPr>
          <a:lstStyle/>
          <a:p>
            <a:r>
              <a:rPr lang="es-ES" sz="2000" dirty="0">
                <a:solidFill>
                  <a:prstClr val="white"/>
                </a:solidFill>
                <a:ea typeface="+mj-ea"/>
                <a:cs typeface="+mj-cs"/>
              </a:rPr>
              <a:t>AREA COMERCIAL GENERAL</a:t>
            </a:r>
            <a:r>
              <a:rPr lang="es-ES" sz="4400" dirty="0">
                <a:solidFill>
                  <a:prstClr val="white"/>
                </a:solidFill>
                <a:ea typeface="+mj-ea"/>
                <a:cs typeface="+mj-cs"/>
              </a:rPr>
              <a:t/>
            </a:r>
            <a:br>
              <a:rPr lang="es-ES" sz="4400" dirty="0">
                <a:solidFill>
                  <a:prstClr val="white"/>
                </a:solidFill>
                <a:ea typeface="+mj-ea"/>
                <a:cs typeface="+mj-cs"/>
              </a:rPr>
            </a:br>
            <a:endParaRPr lang="es-ES" dirty="0"/>
          </a:p>
        </p:txBody>
      </p:sp>
      <p:sp>
        <p:nvSpPr>
          <p:cNvPr id="8" name="7 Elipse"/>
          <p:cNvSpPr/>
          <p:nvPr/>
        </p:nvSpPr>
        <p:spPr>
          <a:xfrm>
            <a:off x="4286248" y="2857496"/>
            <a:ext cx="1785950" cy="107157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B</a:t>
            </a:r>
            <a:endParaRPr lang="es-E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9" name="8 Elipse"/>
          <p:cNvSpPr/>
          <p:nvPr/>
        </p:nvSpPr>
        <p:spPr>
          <a:xfrm>
            <a:off x="5214942" y="3571876"/>
            <a:ext cx="2071702" cy="1214446"/>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C</a:t>
            </a:r>
            <a:endParaRPr lang="es-E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0" name="9 Elipse"/>
          <p:cNvSpPr/>
          <p:nvPr/>
        </p:nvSpPr>
        <p:spPr>
          <a:xfrm>
            <a:off x="2786050" y="3429000"/>
            <a:ext cx="2071702" cy="1214446"/>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A</a:t>
            </a:r>
            <a:endParaRPr lang="es-E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cxnSp>
        <p:nvCxnSpPr>
          <p:cNvPr id="12" name="11 Conector recto de flecha"/>
          <p:cNvCxnSpPr/>
          <p:nvPr/>
        </p:nvCxnSpPr>
        <p:spPr>
          <a:xfrm flipV="1">
            <a:off x="3786182" y="4572008"/>
            <a:ext cx="1571636" cy="78581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a:off x="1500166" y="1928802"/>
            <a:ext cx="2071702" cy="92869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642918"/>
            <a:ext cx="8229600" cy="1143000"/>
          </a:xfrm>
        </p:spPr>
        <p:txBody>
          <a:bodyPr>
            <a:noAutofit/>
          </a:bodyPr>
          <a:lstStyle/>
          <a:p>
            <a:r>
              <a:rPr lang="es-ES" sz="3600" dirty="0" smtClean="0"/>
              <a:t>FACTOR</a:t>
            </a:r>
            <a:r>
              <a:rPr lang="es-ES" sz="3600" dirty="0" smtClean="0">
                <a:solidFill>
                  <a:srgbClr val="FF0000"/>
                </a:solidFill>
              </a:rPr>
              <a:t>ES </a:t>
            </a:r>
            <a:r>
              <a:rPr lang="es-ES" sz="3600" dirty="0" smtClean="0"/>
              <a:t>A TENER EN CUENTA EN LA SELECCIÓN DE CANALES DE DISTRIB</a:t>
            </a:r>
            <a:r>
              <a:rPr lang="es-ES" sz="3600" dirty="0" smtClean="0">
                <a:solidFill>
                  <a:srgbClr val="FF0000"/>
                </a:solidFill>
              </a:rPr>
              <a:t>UC</a:t>
            </a:r>
            <a:r>
              <a:rPr lang="es-ES" sz="3600" dirty="0" smtClean="0"/>
              <a:t>ION</a:t>
            </a:r>
            <a:endParaRPr lang="es-ES" sz="3600" dirty="0"/>
          </a:p>
        </p:txBody>
      </p:sp>
      <p:sp>
        <p:nvSpPr>
          <p:cNvPr id="3" name="2 Marcador de contenido"/>
          <p:cNvSpPr>
            <a:spLocks noGrp="1"/>
          </p:cNvSpPr>
          <p:nvPr>
            <p:ph idx="1"/>
          </p:nvPr>
        </p:nvSpPr>
        <p:spPr>
          <a:xfrm>
            <a:off x="285720" y="2000240"/>
            <a:ext cx="8229600" cy="4525963"/>
          </a:xfrm>
        </p:spPr>
        <p:txBody>
          <a:bodyPr>
            <a:normAutofit/>
          </a:bodyPr>
          <a:lstStyle/>
          <a:p>
            <a:r>
              <a:rPr lang="es-ES" sz="2800" dirty="0" smtClean="0"/>
              <a:t>CARACTERISTICAS DEL MERCADO OBJETIVO</a:t>
            </a:r>
          </a:p>
          <a:p>
            <a:r>
              <a:rPr lang="es-ES" sz="2800" dirty="0" smtClean="0"/>
              <a:t>CARACTERISTICAS DEL PRODUCTO</a:t>
            </a:r>
          </a:p>
          <a:p>
            <a:r>
              <a:rPr lang="es-ES" sz="2800" dirty="0" smtClean="0"/>
              <a:t>LA POLITICA DE MARCA QUE SIGUE EL FABRICANTE</a:t>
            </a:r>
          </a:p>
          <a:p>
            <a:r>
              <a:rPr lang="es-ES" sz="2800" dirty="0" smtClean="0"/>
              <a:t>LA EXPERIENCIA PROPIA Y AJENA</a:t>
            </a:r>
          </a:p>
          <a:p>
            <a:r>
              <a:rPr lang="es-ES" sz="2800" dirty="0" smtClean="0"/>
              <a:t>LOS OBJETIVOS DE LA</a:t>
            </a:r>
            <a:r>
              <a:rPr lang="es-ES" sz="2800" dirty="0" smtClean="0">
                <a:solidFill>
                  <a:srgbClr val="FF0000"/>
                </a:solidFill>
              </a:rPr>
              <a:t> ESTRATEGIA </a:t>
            </a:r>
            <a:r>
              <a:rPr lang="es-ES" sz="2800" dirty="0" smtClean="0"/>
              <a:t>COMERCIAL</a:t>
            </a:r>
          </a:p>
          <a:p>
            <a:r>
              <a:rPr lang="es-ES" sz="2800" dirty="0" smtClean="0"/>
              <a:t>LA SITUACION FINANCIERA</a:t>
            </a:r>
          </a:p>
          <a:p>
            <a:r>
              <a:rPr lang="es-ES" sz="2800" dirty="0" smtClean="0"/>
              <a:t>LOS COSTES DE DISTRIBUCION</a:t>
            </a:r>
          </a:p>
          <a:p>
            <a:r>
              <a:rPr lang="es-ES" sz="2800" dirty="0" smtClean="0"/>
              <a:t>LAS </a:t>
            </a:r>
            <a:r>
              <a:rPr lang="es-ES" sz="2800" dirty="0" smtClean="0">
                <a:solidFill>
                  <a:srgbClr val="FF0000"/>
                </a:solidFill>
              </a:rPr>
              <a:t>LIMITACIONES</a:t>
            </a:r>
            <a:r>
              <a:rPr lang="es-ES" sz="2800" dirty="0" smtClean="0"/>
              <a:t> LEGALES</a:t>
            </a:r>
            <a:endParaRPr lang="es-ES" sz="2800" dirty="0"/>
          </a:p>
        </p:txBody>
      </p:sp>
      <p:pic>
        <p:nvPicPr>
          <p:cNvPr id="2050" name="Picture 2"/>
          <p:cNvPicPr>
            <a:picLocks noChangeAspect="1" noChangeArrowheads="1"/>
          </p:cNvPicPr>
          <p:nvPr/>
        </p:nvPicPr>
        <p:blipFill>
          <a:blip r:embed="rId2"/>
          <a:srcRect/>
          <a:stretch>
            <a:fillRect/>
          </a:stretch>
        </p:blipFill>
        <p:spPr bwMode="auto">
          <a:xfrm>
            <a:off x="6786546" y="4473292"/>
            <a:ext cx="2357454" cy="2384708"/>
          </a:xfrm>
          <a:prstGeom prst="rect">
            <a:avLst/>
          </a:prstGeom>
          <a:noFill/>
          <a:ln w="9525">
            <a:noFill/>
            <a:miter lim="800000"/>
            <a:headEnd/>
            <a:tailEnd/>
          </a:ln>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500042"/>
            <a:ext cx="8229600" cy="1143000"/>
          </a:xfrm>
        </p:spPr>
        <p:txBody>
          <a:bodyPr>
            <a:normAutofit/>
          </a:bodyPr>
          <a:lstStyle/>
          <a:p>
            <a:r>
              <a:rPr lang="es-ES" sz="3600" dirty="0" smtClean="0">
                <a:solidFill>
                  <a:srgbClr val="FF0000"/>
                </a:solidFill>
              </a:rPr>
              <a:t>DIMENSIONES DEL AREA COMERCIAL</a:t>
            </a:r>
            <a:endParaRPr lang="es-ES" sz="3600" dirty="0">
              <a:solidFill>
                <a:srgbClr val="FF0000"/>
              </a:solidFill>
            </a:endParaRPr>
          </a:p>
        </p:txBody>
      </p:sp>
      <p:sp>
        <p:nvSpPr>
          <p:cNvPr id="3" name="2 Marcador de contenido"/>
          <p:cNvSpPr>
            <a:spLocks noGrp="1"/>
          </p:cNvSpPr>
          <p:nvPr>
            <p:ph idx="1"/>
          </p:nvPr>
        </p:nvSpPr>
        <p:spPr/>
        <p:txBody>
          <a:bodyPr/>
          <a:lstStyle/>
          <a:p>
            <a:endParaRPr lang="es-ES" dirty="0"/>
          </a:p>
        </p:txBody>
      </p:sp>
      <p:sp>
        <p:nvSpPr>
          <p:cNvPr id="4" name="3 Rectángulo"/>
          <p:cNvSpPr/>
          <p:nvPr/>
        </p:nvSpPr>
        <p:spPr>
          <a:xfrm>
            <a:off x="0" y="1714488"/>
            <a:ext cx="2786050" cy="857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DEMANDA</a:t>
            </a:r>
            <a:endParaRPr lang="es-ES" dirty="0"/>
          </a:p>
        </p:txBody>
      </p:sp>
      <p:sp>
        <p:nvSpPr>
          <p:cNvPr id="5" name="4 Rectángulo"/>
          <p:cNvSpPr/>
          <p:nvPr/>
        </p:nvSpPr>
        <p:spPr>
          <a:xfrm>
            <a:off x="3643306" y="1714488"/>
            <a:ext cx="2286016" cy="9286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HETEROGENEIDAD</a:t>
            </a:r>
            <a:endParaRPr lang="es-ES" dirty="0"/>
          </a:p>
        </p:txBody>
      </p:sp>
      <p:sp>
        <p:nvSpPr>
          <p:cNvPr id="6" name="5 Rectángulo"/>
          <p:cNvSpPr/>
          <p:nvPr/>
        </p:nvSpPr>
        <p:spPr>
          <a:xfrm>
            <a:off x="6643702" y="1643050"/>
            <a:ext cx="1785918" cy="10715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AMPLITUD GEOGRAFICA</a:t>
            </a:r>
            <a:endParaRPr lang="es-ES" dirty="0"/>
          </a:p>
        </p:txBody>
      </p:sp>
      <p:sp>
        <p:nvSpPr>
          <p:cNvPr id="7" name="6 Rectángulo redondeado"/>
          <p:cNvSpPr/>
          <p:nvPr/>
        </p:nvSpPr>
        <p:spPr>
          <a:xfrm>
            <a:off x="2571736" y="4714884"/>
            <a:ext cx="3786214" cy="12858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AREA COMERCIAL</a:t>
            </a:r>
            <a:endParaRPr lang="es-ES" dirty="0"/>
          </a:p>
        </p:txBody>
      </p:sp>
      <p:cxnSp>
        <p:nvCxnSpPr>
          <p:cNvPr id="8" name="7 Conector recto de flecha"/>
          <p:cNvCxnSpPr/>
          <p:nvPr/>
        </p:nvCxnSpPr>
        <p:spPr>
          <a:xfrm rot="5400000">
            <a:off x="5536413" y="2750339"/>
            <a:ext cx="2000264" cy="192882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rot="5400000">
            <a:off x="3643306" y="3643314"/>
            <a:ext cx="2071702" cy="7143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rot="16200000" flipH="1">
            <a:off x="1107257" y="2678901"/>
            <a:ext cx="2143140" cy="192882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2800" dirty="0" smtClean="0">
                <a:solidFill>
                  <a:srgbClr val="FF0000"/>
                </a:solidFill>
              </a:rPr>
              <a:t>DELIMITACION DEL AREA COMERCIAL GENERAL</a:t>
            </a:r>
            <a:endParaRPr lang="es-ES" sz="2800" dirty="0">
              <a:solidFill>
                <a:srgbClr val="FF0000"/>
              </a:solidFill>
            </a:endParaRPr>
          </a:p>
        </p:txBody>
      </p:sp>
      <p:sp>
        <p:nvSpPr>
          <p:cNvPr id="3" name="2 Marcador de contenido"/>
          <p:cNvSpPr>
            <a:spLocks noGrp="1"/>
          </p:cNvSpPr>
          <p:nvPr>
            <p:ph idx="1"/>
          </p:nvPr>
        </p:nvSpPr>
        <p:spPr/>
        <p:txBody>
          <a:bodyPr/>
          <a:lstStyle/>
          <a:p>
            <a:r>
              <a:rPr lang="es-ES" dirty="0" smtClean="0"/>
              <a:t>ENCUESTAS DIRIGIDAS A LOS PROPIOS COMPRADORES</a:t>
            </a:r>
          </a:p>
          <a:p>
            <a:r>
              <a:rPr lang="es-ES" dirty="0" smtClean="0"/>
              <a:t>FORMULAS GRAVITACIONALES: </a:t>
            </a:r>
            <a:r>
              <a:rPr lang="es-ES" sz="2400" dirty="0" smtClean="0"/>
              <a:t>A través de una serie de parámetros, estimar la capacidad de atracción de una población sobre el resto del área geográfica que la circunda.</a:t>
            </a:r>
          </a:p>
          <a:p>
            <a:endParaRPr lang="es-ES" dirty="0"/>
          </a:p>
          <a:p>
            <a:endParaRPr lang="es-ES" dirty="0"/>
          </a:p>
        </p:txBody>
      </p:sp>
      <p:pic>
        <p:nvPicPr>
          <p:cNvPr id="27650" name="Picture 2"/>
          <p:cNvPicPr>
            <a:picLocks noChangeAspect="1" noChangeArrowheads="1"/>
          </p:cNvPicPr>
          <p:nvPr/>
        </p:nvPicPr>
        <p:blipFill>
          <a:blip r:embed="rId2"/>
          <a:srcRect/>
          <a:stretch>
            <a:fillRect/>
          </a:stretch>
        </p:blipFill>
        <p:spPr bwMode="auto">
          <a:xfrm>
            <a:off x="7527494" y="4000504"/>
            <a:ext cx="1616506" cy="2857496"/>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00042"/>
            <a:ext cx="8229600" cy="1143000"/>
          </a:xfrm>
        </p:spPr>
        <p:txBody>
          <a:bodyPr>
            <a:normAutofit/>
          </a:bodyPr>
          <a:lstStyle/>
          <a:p>
            <a:r>
              <a:rPr lang="es-ES" sz="3200" dirty="0" smtClean="0">
                <a:solidFill>
                  <a:srgbClr val="FF0000"/>
                </a:solidFill>
              </a:rPr>
              <a:t>CARACTERISTICAS DEL MERCADO OBJETIVO</a:t>
            </a:r>
            <a:endParaRPr lang="es-ES" sz="3200" dirty="0">
              <a:solidFill>
                <a:srgbClr val="FF0000"/>
              </a:solidFill>
            </a:endParaRPr>
          </a:p>
        </p:txBody>
      </p:sp>
      <p:sp>
        <p:nvSpPr>
          <p:cNvPr id="3" name="2 Marcador de contenido"/>
          <p:cNvSpPr>
            <a:spLocks noGrp="1"/>
          </p:cNvSpPr>
          <p:nvPr>
            <p:ph idx="1"/>
          </p:nvPr>
        </p:nvSpPr>
        <p:spPr/>
        <p:txBody>
          <a:bodyPr/>
          <a:lstStyle/>
          <a:p>
            <a:r>
              <a:rPr lang="es-ES" dirty="0" smtClean="0"/>
              <a:t>C</a:t>
            </a:r>
            <a:r>
              <a:rPr lang="es-ES" dirty="0" smtClean="0">
                <a:solidFill>
                  <a:srgbClr val="FF0000"/>
                </a:solidFill>
              </a:rPr>
              <a:t>l</a:t>
            </a:r>
            <a:r>
              <a:rPr lang="es-ES" dirty="0" smtClean="0"/>
              <a:t>ientela dispersa o concentrada</a:t>
            </a:r>
          </a:p>
          <a:p>
            <a:r>
              <a:rPr lang="es-ES" dirty="0" smtClean="0"/>
              <a:t>A quien se le venderá M-D-C</a:t>
            </a:r>
          </a:p>
          <a:p>
            <a:r>
              <a:rPr lang="es-ES" dirty="0" smtClean="0"/>
              <a:t>Área geogr</a:t>
            </a:r>
            <a:r>
              <a:rPr lang="es-ES" dirty="0" smtClean="0">
                <a:solidFill>
                  <a:srgbClr val="FF0000"/>
                </a:solidFill>
              </a:rPr>
              <a:t>áfic</a:t>
            </a:r>
            <a:r>
              <a:rPr lang="es-ES" dirty="0" smtClean="0"/>
              <a:t>a concreta</a:t>
            </a:r>
          </a:p>
          <a:p>
            <a:r>
              <a:rPr lang="es-ES" dirty="0" smtClean="0"/>
              <a:t>Venta directa???</a:t>
            </a:r>
          </a:p>
          <a:p>
            <a:r>
              <a:rPr lang="es-ES" dirty="0" smtClean="0"/>
              <a:t>Hay pocos compradores reales </a:t>
            </a:r>
          </a:p>
          <a:p>
            <a:pPr>
              <a:buNone/>
            </a:pPr>
            <a:r>
              <a:rPr lang="es-ES" dirty="0"/>
              <a:t> </a:t>
            </a:r>
            <a:r>
              <a:rPr lang="es-ES" dirty="0" smtClean="0"/>
              <a:t>   o pote</a:t>
            </a:r>
            <a:r>
              <a:rPr lang="es-ES" dirty="0" smtClean="0">
                <a:solidFill>
                  <a:srgbClr val="FF0000"/>
                </a:solidFill>
              </a:rPr>
              <a:t>n</a:t>
            </a:r>
            <a:r>
              <a:rPr lang="es-ES" dirty="0" smtClean="0"/>
              <a:t>ciales : mercado industrial</a:t>
            </a:r>
          </a:p>
          <a:p>
            <a:r>
              <a:rPr lang="es-ES" dirty="0" smtClean="0"/>
              <a:t>Hay muchos compradores????</a:t>
            </a:r>
            <a:endParaRPr lang="es-ES" dirty="0"/>
          </a:p>
        </p:txBody>
      </p:sp>
      <p:pic>
        <p:nvPicPr>
          <p:cNvPr id="3075" name="Picture 3"/>
          <p:cNvPicPr>
            <a:picLocks noChangeAspect="1" noChangeArrowheads="1"/>
          </p:cNvPicPr>
          <p:nvPr/>
        </p:nvPicPr>
        <p:blipFill>
          <a:blip r:embed="rId2"/>
          <a:srcRect/>
          <a:stretch>
            <a:fillRect/>
          </a:stretch>
        </p:blipFill>
        <p:spPr bwMode="auto">
          <a:xfrm>
            <a:off x="6215042" y="1714488"/>
            <a:ext cx="2928958" cy="292895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857232"/>
            <a:ext cx="8229600" cy="1143000"/>
          </a:xfrm>
        </p:spPr>
        <p:txBody>
          <a:bodyPr>
            <a:normAutofit fontScale="90000"/>
          </a:bodyPr>
          <a:lstStyle/>
          <a:p>
            <a:r>
              <a:rPr lang="es-ES" dirty="0" smtClean="0">
                <a:solidFill>
                  <a:srgbClr val="FF0000"/>
                </a:solidFill>
              </a:rPr>
              <a:t>CARACTERISTICAS DEL PRODUCTO</a:t>
            </a:r>
            <a:r>
              <a:rPr lang="es-ES" dirty="0" smtClean="0"/>
              <a:t/>
            </a:r>
            <a:br>
              <a:rPr lang="es-ES" dirty="0" smtClean="0"/>
            </a:br>
            <a:endParaRPr lang="es-ES" dirty="0"/>
          </a:p>
        </p:txBody>
      </p:sp>
      <p:sp>
        <p:nvSpPr>
          <p:cNvPr id="3" name="2 Marcador de contenido"/>
          <p:cNvSpPr>
            <a:spLocks noGrp="1"/>
          </p:cNvSpPr>
          <p:nvPr>
            <p:ph idx="1"/>
          </p:nvPr>
        </p:nvSpPr>
        <p:spPr/>
        <p:txBody>
          <a:bodyPr/>
          <a:lstStyle/>
          <a:p>
            <a:r>
              <a:rPr lang="es-ES" dirty="0" smtClean="0"/>
              <a:t>Val</a:t>
            </a:r>
            <a:r>
              <a:rPr lang="es-ES" dirty="0" smtClean="0">
                <a:solidFill>
                  <a:srgbClr val="FF0000"/>
                </a:solidFill>
              </a:rPr>
              <a:t>o</a:t>
            </a:r>
            <a:r>
              <a:rPr lang="es-ES" dirty="0" smtClean="0"/>
              <a:t>r unitario del producto</a:t>
            </a:r>
          </a:p>
          <a:p>
            <a:r>
              <a:rPr lang="es-ES" dirty="0" smtClean="0"/>
              <a:t>Grado de Tecnología incorporada</a:t>
            </a:r>
          </a:p>
          <a:p>
            <a:r>
              <a:rPr lang="es-ES" dirty="0" smtClean="0"/>
              <a:t>Carácter mas o </a:t>
            </a:r>
            <a:r>
              <a:rPr lang="es-ES" dirty="0" smtClean="0">
                <a:solidFill>
                  <a:srgbClr val="FF0000"/>
                </a:solidFill>
              </a:rPr>
              <a:t>m</a:t>
            </a:r>
            <a:r>
              <a:rPr lang="es-ES" dirty="0" smtClean="0"/>
              <a:t>enos perecedero</a:t>
            </a:r>
          </a:p>
          <a:p>
            <a:r>
              <a:rPr lang="es-ES" dirty="0" smtClean="0"/>
              <a:t>Estacionalid</a:t>
            </a:r>
            <a:r>
              <a:rPr lang="es-ES" dirty="0" smtClean="0">
                <a:solidFill>
                  <a:srgbClr val="FF0000"/>
                </a:solidFill>
              </a:rPr>
              <a:t>a</a:t>
            </a:r>
            <a:r>
              <a:rPr lang="es-ES" dirty="0" smtClean="0"/>
              <a:t>d (en que épocas se vende)</a:t>
            </a:r>
          </a:p>
          <a:p>
            <a:r>
              <a:rPr lang="es-ES" dirty="0" smtClean="0"/>
              <a:t>Complejidad</a:t>
            </a:r>
          </a:p>
          <a:p>
            <a:r>
              <a:rPr lang="es-ES" dirty="0" smtClean="0"/>
              <a:t>Gam</a:t>
            </a:r>
            <a:r>
              <a:rPr lang="es-ES" dirty="0" smtClean="0">
                <a:solidFill>
                  <a:srgbClr val="FF0000"/>
                </a:solidFill>
              </a:rPr>
              <a:t>a</a:t>
            </a:r>
            <a:r>
              <a:rPr lang="es-ES" dirty="0" smtClean="0"/>
              <a:t> </a:t>
            </a:r>
          </a:p>
          <a:p>
            <a:r>
              <a:rPr lang="es-ES" dirty="0" smtClean="0"/>
              <a:t>Servicio postven</a:t>
            </a:r>
            <a:r>
              <a:rPr lang="es-ES" dirty="0" smtClean="0">
                <a:solidFill>
                  <a:srgbClr val="FF0000"/>
                </a:solidFill>
              </a:rPr>
              <a:t>ta</a:t>
            </a:r>
          </a:p>
          <a:p>
            <a:endParaRPr lang="es-ES" dirty="0"/>
          </a:p>
        </p:txBody>
      </p:sp>
      <p:pic>
        <p:nvPicPr>
          <p:cNvPr id="4098" name="Picture 2"/>
          <p:cNvPicPr>
            <a:picLocks noChangeAspect="1" noChangeArrowheads="1"/>
          </p:cNvPicPr>
          <p:nvPr/>
        </p:nvPicPr>
        <p:blipFill>
          <a:blip r:embed="rId2"/>
          <a:srcRect/>
          <a:stretch>
            <a:fillRect/>
          </a:stretch>
        </p:blipFill>
        <p:spPr bwMode="auto">
          <a:xfrm>
            <a:off x="4786314" y="4000504"/>
            <a:ext cx="4357685" cy="2857496"/>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rgbClr val="FF0000"/>
                </a:solidFill>
              </a:rPr>
              <a:t>Costos fijos</a:t>
            </a:r>
            <a:endParaRPr lang="es-ES" dirty="0">
              <a:solidFill>
                <a:srgbClr val="FF0000"/>
              </a:solidFill>
            </a:endParaRPr>
          </a:p>
        </p:txBody>
      </p:sp>
      <p:sp>
        <p:nvSpPr>
          <p:cNvPr id="3" name="2 Marcador de contenido"/>
          <p:cNvSpPr>
            <a:spLocks noGrp="1"/>
          </p:cNvSpPr>
          <p:nvPr>
            <p:ph idx="1"/>
          </p:nvPr>
        </p:nvSpPr>
        <p:spPr/>
        <p:txBody>
          <a:bodyPr/>
          <a:lstStyle/>
          <a:p>
            <a:r>
              <a:rPr lang="es-ES" sz="2000" dirty="0" smtClean="0"/>
              <a:t>Los </a:t>
            </a:r>
            <a:r>
              <a:rPr lang="es-ES" sz="2000" b="1" i="1" dirty="0" smtClean="0"/>
              <a:t>Costos Fijos</a:t>
            </a:r>
            <a:r>
              <a:rPr lang="es-ES" sz="2000" dirty="0" smtClean="0"/>
              <a:t> son aquellos cu</a:t>
            </a:r>
            <a:r>
              <a:rPr lang="es-ES" sz="2000" dirty="0" smtClean="0">
                <a:solidFill>
                  <a:srgbClr val="FF0000"/>
                </a:solidFill>
              </a:rPr>
              <a:t>y</a:t>
            </a:r>
            <a:r>
              <a:rPr lang="es-ES" sz="2000" dirty="0" smtClean="0"/>
              <a:t>o monto total no se modifica de acuerdo con la actividad de producción. En otras palabras, se puede decir que los </a:t>
            </a:r>
            <a:r>
              <a:rPr lang="es-ES" sz="2000" b="1" i="1" dirty="0" smtClean="0"/>
              <a:t>Costos Fijos</a:t>
            </a:r>
            <a:r>
              <a:rPr lang="es-ES" sz="2000" dirty="0" smtClean="0"/>
              <a:t> varían con el tiempo </a:t>
            </a:r>
            <a:r>
              <a:rPr lang="es-ES" sz="2000" dirty="0" smtClean="0">
                <a:solidFill>
                  <a:srgbClr val="FF0000"/>
                </a:solidFill>
              </a:rPr>
              <a:t>más que </a:t>
            </a:r>
            <a:r>
              <a:rPr lang="es-ES" sz="2000" dirty="0" smtClean="0"/>
              <a:t>con la actividad; es decir, se presentarán durante un periodo de tiempo aun cuando no haya alguna actividad de pr</a:t>
            </a:r>
            <a:r>
              <a:rPr lang="es-ES" sz="2000" dirty="0" smtClean="0">
                <a:solidFill>
                  <a:srgbClr val="FF0000"/>
                </a:solidFill>
              </a:rPr>
              <a:t>odu</a:t>
            </a:r>
            <a:r>
              <a:rPr lang="es-ES" sz="2000" dirty="0" smtClean="0"/>
              <a:t>cción.</a:t>
            </a:r>
            <a:endParaRPr lang="es-ES" sz="2000" dirty="0"/>
          </a:p>
        </p:txBody>
      </p:sp>
      <p:pic>
        <p:nvPicPr>
          <p:cNvPr id="5122" name="Picture 2"/>
          <p:cNvPicPr>
            <a:picLocks noChangeAspect="1" noChangeArrowheads="1"/>
          </p:cNvPicPr>
          <p:nvPr/>
        </p:nvPicPr>
        <p:blipFill>
          <a:blip r:embed="rId2"/>
          <a:srcRect/>
          <a:stretch>
            <a:fillRect/>
          </a:stretch>
        </p:blipFill>
        <p:spPr bwMode="auto">
          <a:xfrm>
            <a:off x="285720" y="3643314"/>
            <a:ext cx="8683499" cy="2928958"/>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571480"/>
            <a:ext cx="8229600" cy="1143000"/>
          </a:xfrm>
        </p:spPr>
        <p:txBody>
          <a:bodyPr>
            <a:normAutofit fontScale="90000"/>
          </a:bodyPr>
          <a:lstStyle/>
          <a:p>
            <a:r>
              <a:rPr lang="es-ES" sz="3600" b="1" dirty="0" smtClean="0"/>
              <a:t>CARACTERÍSTICAS DE LOS </a:t>
            </a:r>
            <a:r>
              <a:rPr lang="es-ES" sz="3600" b="1" i="1" dirty="0" smtClean="0"/>
              <a:t>COSTOS FIJOS</a:t>
            </a:r>
            <a:r>
              <a:rPr lang="es-ES" sz="3600" b="1" dirty="0" smtClean="0"/>
              <a:t> </a:t>
            </a:r>
            <a:r>
              <a:rPr lang="es-ES" b="1" dirty="0" smtClean="0"/>
              <a:t/>
            </a:r>
            <a:br>
              <a:rPr lang="es-ES" b="1" dirty="0" smtClean="0"/>
            </a:br>
            <a:endParaRPr lang="es-ES" dirty="0"/>
          </a:p>
        </p:txBody>
      </p:sp>
      <p:sp>
        <p:nvSpPr>
          <p:cNvPr id="3" name="2 Marcador de contenido"/>
          <p:cNvSpPr>
            <a:spLocks noGrp="1"/>
          </p:cNvSpPr>
          <p:nvPr>
            <p:ph idx="1"/>
          </p:nvPr>
        </p:nvSpPr>
        <p:spPr>
          <a:xfrm>
            <a:off x="457200" y="1285860"/>
            <a:ext cx="8229600" cy="5429288"/>
          </a:xfrm>
        </p:spPr>
        <p:txBody>
          <a:bodyPr>
            <a:normAutofit fontScale="40000" lnSpcReduction="20000"/>
          </a:bodyPr>
          <a:lstStyle/>
          <a:p>
            <a:endParaRPr lang="es-ES" dirty="0" smtClean="0"/>
          </a:p>
          <a:p>
            <a:r>
              <a:rPr lang="es-ES" sz="4000" dirty="0" smtClean="0"/>
              <a:t>Todos los Costos Fijos son controlables respecto a la duración del servicio que prestan a la empresa. </a:t>
            </a:r>
            <a:br>
              <a:rPr lang="es-ES" sz="4000" dirty="0" smtClean="0"/>
            </a:br>
            <a:r>
              <a:rPr lang="es-ES" sz="4000" dirty="0" smtClean="0"/>
              <a:t/>
            </a:r>
            <a:br>
              <a:rPr lang="es-ES" sz="4000" dirty="0" smtClean="0"/>
            </a:br>
            <a:endParaRPr lang="es-ES" sz="4000" dirty="0" smtClean="0"/>
          </a:p>
          <a:p>
            <a:r>
              <a:rPr lang="es-ES" sz="4000" dirty="0" smtClean="0"/>
              <a:t>Están relacionados estrechamente con la capacidad instalada. Los Costos Fijos resultan del establecimiento de la capacidad para producir algo o para realizar alguna actividad. Lo importante es que dichos costos no sean afectados por cambios de la actividad dentro de un nivel relevante. </a:t>
            </a:r>
            <a:br>
              <a:rPr lang="es-ES" sz="4000" dirty="0" smtClean="0"/>
            </a:br>
            <a:r>
              <a:rPr lang="es-ES" sz="4000" dirty="0" smtClean="0"/>
              <a:t/>
            </a:r>
            <a:br>
              <a:rPr lang="es-ES" sz="4000" dirty="0" smtClean="0"/>
            </a:br>
            <a:endParaRPr lang="es-ES" sz="4000" dirty="0" smtClean="0"/>
          </a:p>
          <a:p>
            <a:r>
              <a:rPr lang="es-ES" sz="4000" dirty="0" smtClean="0"/>
              <a:t>Deben estar relacionados con un intervalo relevante de actividad. Permanecen constantes en un intervalo relevante de actividad. Permanecen constantes en un amplio intervalo que puede ir desde cero hasta el total de la actividad. Para cualquier tipo de análisis sobre el comportamiento, es necesario establecer el nivel adecuado. </a:t>
            </a:r>
            <a:br>
              <a:rPr lang="es-ES" sz="4000" dirty="0" smtClean="0"/>
            </a:br>
            <a:r>
              <a:rPr lang="es-ES" sz="4000" dirty="0" smtClean="0"/>
              <a:t/>
            </a:r>
            <a:br>
              <a:rPr lang="es-ES" sz="4000" dirty="0" smtClean="0"/>
            </a:br>
            <a:endParaRPr lang="es-ES" sz="4000" dirty="0" smtClean="0"/>
          </a:p>
          <a:p>
            <a:r>
              <a:rPr lang="es-ES" sz="4000" dirty="0" smtClean="0"/>
              <a:t>Regulados por la administración. La estimación de algunos Costos Fijos es fruto de las decisiones específicas de la administración, pero pueden variar según dichas decisiones (Costos Fijos Discrecionales). </a:t>
            </a:r>
            <a:br>
              <a:rPr lang="es-ES" sz="4000" dirty="0" smtClean="0"/>
            </a:br>
            <a:r>
              <a:rPr lang="es-ES" sz="4000" dirty="0" smtClean="0"/>
              <a:t/>
            </a:r>
            <a:br>
              <a:rPr lang="es-ES" sz="4000" dirty="0" smtClean="0"/>
            </a:br>
            <a:endParaRPr lang="es-ES" sz="4000" dirty="0" smtClean="0"/>
          </a:p>
          <a:p>
            <a:r>
              <a:rPr lang="es-ES" sz="4000" dirty="0" smtClean="0"/>
              <a:t>Están relacionados con el factor tiempo. Muchos de los Costos Fijos se identifican con el transcurso del tiempo y se relacionan con un periodo contable.</a:t>
            </a:r>
          </a:p>
          <a:p>
            <a:pPr>
              <a:buNone/>
            </a:pPr>
            <a:endParaRPr lang="es-ES" sz="35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Por ejemplo:</a:t>
            </a:r>
            <a:endParaRPr lang="es-ES" dirty="0"/>
          </a:p>
        </p:txBody>
      </p:sp>
      <p:sp>
        <p:nvSpPr>
          <p:cNvPr id="3" name="2 Marcador de contenido"/>
          <p:cNvSpPr>
            <a:spLocks noGrp="1"/>
          </p:cNvSpPr>
          <p:nvPr>
            <p:ph idx="1"/>
          </p:nvPr>
        </p:nvSpPr>
        <p:spPr/>
        <p:txBody>
          <a:bodyPr>
            <a:normAutofit fontScale="92500" lnSpcReduction="20000"/>
          </a:bodyPr>
          <a:lstStyle/>
          <a:p>
            <a:pPr algn="just"/>
            <a:r>
              <a:rPr lang="es-ES" dirty="0" smtClean="0"/>
              <a:t>Supongamos que el costo fijo total de arrendar una bodega es de $us 25.000 anuales si la producción está entre 500 y 1.499 unidades. Si se espera que la producción sea menor que 500 unidades, puede arrendarse una bodega más pequeña por $us 20.000 anuales. En consecuencia, existen dos rangos relevantes en está situación; el rango relevante A, que comprende desde 0 a 499 unidades de producción, y el rango relevante B, que cubre desde 500 a 1.499 unidades de producción.</a:t>
            </a:r>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584960" y="2933541"/>
          <a:ext cx="5974080" cy="1859280"/>
        </p:xfrm>
        <a:graphic>
          <a:graphicData uri="http://schemas.openxmlformats.org/drawingml/2006/table">
            <a:tbl>
              <a:tblPr>
                <a:tableStyleId>{284E427A-3D55-4303-BF80-6455036E1DE7}</a:tableStyleId>
              </a:tblPr>
              <a:tblGrid>
                <a:gridCol w="1672742"/>
                <a:gridCol w="2150669"/>
                <a:gridCol w="2150669"/>
              </a:tblGrid>
              <a:tr h="0">
                <a:tc gridSpan="2">
                  <a:txBody>
                    <a:bodyPr/>
                    <a:lstStyle/>
                    <a:p>
                      <a:pPr algn="ctr"/>
                      <a:r>
                        <a:rPr lang="es-ES" dirty="0"/>
                        <a:t>Producción (unidades)</a:t>
                      </a:r>
                      <a:endParaRPr lang="es-ES" dirty="0">
                        <a:solidFill>
                          <a:schemeClr val="tx1">
                            <a:lumMod val="95000"/>
                          </a:schemeClr>
                        </a:solidFill>
                      </a:endParaRPr>
                    </a:p>
                  </a:txBody>
                  <a:tcPr marL="95250" marR="95250" marT="95250" marB="95250" anchor="ctr"/>
                </a:tc>
                <a:tc hMerge="1">
                  <a:txBody>
                    <a:bodyPr/>
                    <a:lstStyle/>
                    <a:p>
                      <a:endParaRPr lang="es-ES"/>
                    </a:p>
                  </a:txBody>
                  <a:tcPr/>
                </a:tc>
                <a:tc>
                  <a:txBody>
                    <a:bodyPr/>
                    <a:lstStyle/>
                    <a:p>
                      <a:pPr algn="ctr"/>
                      <a:r>
                        <a:rPr lang="es-ES" dirty="0"/>
                        <a:t>Costo Fijo ($us)</a:t>
                      </a:r>
                      <a:endParaRPr lang="es-ES" dirty="0">
                        <a:solidFill>
                          <a:schemeClr val="tx1">
                            <a:lumMod val="95000"/>
                          </a:schemeClr>
                        </a:solidFill>
                      </a:endParaRPr>
                    </a:p>
                  </a:txBody>
                  <a:tcPr marL="95250" marR="95250" marT="95250" marB="95250" anchor="ctr"/>
                </a:tc>
              </a:tr>
              <a:tr h="0">
                <a:tc>
                  <a:txBody>
                    <a:bodyPr/>
                    <a:lstStyle/>
                    <a:p>
                      <a:pPr algn="ctr"/>
                      <a:r>
                        <a:rPr lang="es-ES"/>
                        <a:t>0</a:t>
                      </a:r>
                      <a:endParaRPr lang="es-ES">
                        <a:solidFill>
                          <a:schemeClr val="tx1">
                            <a:lumMod val="95000"/>
                          </a:schemeClr>
                        </a:solidFill>
                      </a:endParaRPr>
                    </a:p>
                  </a:txBody>
                  <a:tcPr marL="95250" marR="95250" marT="95250" marB="95250" anchor="ctr"/>
                </a:tc>
                <a:tc>
                  <a:txBody>
                    <a:bodyPr/>
                    <a:lstStyle/>
                    <a:p>
                      <a:pPr algn="ctr"/>
                      <a:r>
                        <a:rPr lang="es-ES" dirty="0"/>
                        <a:t>499</a:t>
                      </a:r>
                      <a:endParaRPr lang="es-ES" dirty="0">
                        <a:solidFill>
                          <a:schemeClr val="tx1">
                            <a:lumMod val="95000"/>
                          </a:schemeClr>
                        </a:solidFill>
                      </a:endParaRPr>
                    </a:p>
                  </a:txBody>
                  <a:tcPr marL="95250" marR="95250" marT="95250" marB="95250" anchor="ctr"/>
                </a:tc>
                <a:tc>
                  <a:txBody>
                    <a:bodyPr/>
                    <a:lstStyle/>
                    <a:p>
                      <a:pPr algn="ctr"/>
                      <a:r>
                        <a:rPr lang="es-ES"/>
                        <a:t>20.000</a:t>
                      </a:r>
                      <a:endParaRPr lang="es-ES">
                        <a:solidFill>
                          <a:schemeClr val="tx1">
                            <a:lumMod val="95000"/>
                          </a:schemeClr>
                        </a:solidFill>
                      </a:endParaRPr>
                    </a:p>
                  </a:txBody>
                  <a:tcPr marL="95250" marR="95250" marT="95250" marB="95250" anchor="ctr"/>
                </a:tc>
              </a:tr>
              <a:tr h="0">
                <a:tc>
                  <a:txBody>
                    <a:bodyPr/>
                    <a:lstStyle/>
                    <a:p>
                      <a:pPr algn="ctr"/>
                      <a:r>
                        <a:rPr lang="es-ES"/>
                        <a:t>500</a:t>
                      </a:r>
                      <a:endParaRPr lang="es-ES">
                        <a:solidFill>
                          <a:schemeClr val="tx1">
                            <a:lumMod val="95000"/>
                          </a:schemeClr>
                        </a:solidFill>
                      </a:endParaRPr>
                    </a:p>
                  </a:txBody>
                  <a:tcPr marL="95250" marR="95250" marT="95250" marB="95250" anchor="ctr"/>
                </a:tc>
                <a:tc>
                  <a:txBody>
                    <a:bodyPr/>
                    <a:lstStyle/>
                    <a:p>
                      <a:pPr algn="ctr"/>
                      <a:r>
                        <a:rPr lang="es-ES" dirty="0"/>
                        <a:t>1.499</a:t>
                      </a:r>
                      <a:endParaRPr lang="es-ES" dirty="0">
                        <a:solidFill>
                          <a:schemeClr val="tx1">
                            <a:lumMod val="95000"/>
                          </a:schemeClr>
                        </a:solidFill>
                      </a:endParaRPr>
                    </a:p>
                  </a:txBody>
                  <a:tcPr marL="95250" marR="95250" marT="95250" marB="95250" anchor="ctr"/>
                </a:tc>
                <a:tc>
                  <a:txBody>
                    <a:bodyPr/>
                    <a:lstStyle/>
                    <a:p>
                      <a:pPr algn="ctr"/>
                      <a:r>
                        <a:rPr lang="es-ES" dirty="0"/>
                        <a:t>25.000</a:t>
                      </a:r>
                      <a:endParaRPr lang="es-ES" dirty="0">
                        <a:solidFill>
                          <a:schemeClr val="tx1">
                            <a:lumMod val="95000"/>
                          </a:schemeClr>
                        </a:solidFill>
                      </a:endParaRPr>
                    </a:p>
                  </a:txBody>
                  <a:tcPr marL="95250" marR="95250" marT="95250" marB="95250" anchor="ctr"/>
                </a:tc>
              </a:tr>
              <a:tr h="0">
                <a:tc>
                  <a:txBody>
                    <a:bodyPr/>
                    <a:lstStyle/>
                    <a:p>
                      <a:pPr algn="ctr"/>
                      <a:r>
                        <a:rPr lang="es-ES"/>
                        <a:t>1.500</a:t>
                      </a:r>
                      <a:endParaRPr lang="es-ES">
                        <a:solidFill>
                          <a:schemeClr val="tx1">
                            <a:lumMod val="95000"/>
                          </a:schemeClr>
                        </a:solidFill>
                      </a:endParaRPr>
                    </a:p>
                  </a:txBody>
                  <a:tcPr marL="95250" marR="95250" marT="95250" marB="95250" anchor="ctr"/>
                </a:tc>
                <a:tc>
                  <a:txBody>
                    <a:bodyPr/>
                    <a:lstStyle/>
                    <a:p>
                      <a:pPr algn="ctr"/>
                      <a:r>
                        <a:rPr lang="es-ES"/>
                        <a:t>2.999</a:t>
                      </a:r>
                      <a:endParaRPr lang="es-ES">
                        <a:solidFill>
                          <a:schemeClr val="tx1">
                            <a:lumMod val="95000"/>
                          </a:schemeClr>
                        </a:solidFill>
                      </a:endParaRPr>
                    </a:p>
                  </a:txBody>
                  <a:tcPr marL="95250" marR="95250" marT="95250" marB="95250" anchor="ctr"/>
                </a:tc>
                <a:tc>
                  <a:txBody>
                    <a:bodyPr/>
                    <a:lstStyle/>
                    <a:p>
                      <a:pPr algn="ctr"/>
                      <a:r>
                        <a:rPr lang="es-ES" dirty="0"/>
                        <a:t>33.000</a:t>
                      </a:r>
                      <a:endParaRPr lang="es-ES" dirty="0">
                        <a:solidFill>
                          <a:schemeClr val="tx1">
                            <a:lumMod val="95000"/>
                          </a:schemeClr>
                        </a:solidFill>
                      </a:endParaRPr>
                    </a:p>
                  </a:txBody>
                  <a:tcPr marL="95250" marR="95250" marT="95250" marB="95250" anchor="ctr"/>
                </a:tc>
              </a:tr>
            </a:tbl>
          </a:graphicData>
        </a:graphic>
      </p:graphicFrame>
      <p:sp>
        <p:nvSpPr>
          <p:cNvPr id="6145" name="Rectangle 1"/>
          <p:cNvSpPr>
            <a:spLocks noChangeArrowheads="1"/>
          </p:cNvSpPr>
          <p:nvPr/>
        </p:nvSpPr>
        <p:spPr bwMode="auto">
          <a:xfrm>
            <a:off x="1285852" y="1142984"/>
            <a:ext cx="6586931" cy="120032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cap="none" normalizeH="0" baseline="0" dirty="0" smtClean="0">
                <a:ln>
                  <a:noFill/>
                </a:ln>
                <a:solidFill>
                  <a:schemeClr val="tx1"/>
                </a:solidFill>
                <a:effectLst/>
                <a:latin typeface="Arial" charset="0"/>
                <a:cs typeface="Arial" charset="0"/>
              </a:rPr>
              <a:t>Tabla 1 </a:t>
            </a:r>
            <a:br>
              <a:rPr kumimoji="0" lang="es-ES" sz="2400" b="0" i="0" u="none" strike="noStrike" cap="none" normalizeH="0" baseline="0" dirty="0" smtClean="0">
                <a:ln>
                  <a:noFill/>
                </a:ln>
                <a:solidFill>
                  <a:schemeClr val="tx1"/>
                </a:solidFill>
                <a:effectLst/>
                <a:latin typeface="Arial" charset="0"/>
                <a:cs typeface="Arial" charset="0"/>
              </a:rPr>
            </a:br>
            <a:r>
              <a:rPr kumimoji="0" lang="es-ES" sz="2400" b="0" i="0" u="none" strike="noStrike" cap="none" normalizeH="0" baseline="0" dirty="0" smtClean="0">
                <a:ln>
                  <a:noFill/>
                </a:ln>
                <a:solidFill>
                  <a:schemeClr val="tx1"/>
                </a:solidFill>
                <a:effectLst/>
                <a:latin typeface="Arial" charset="0"/>
                <a:cs typeface="Arial" charset="0"/>
              </a:rPr>
              <a:t>COSTOS FIJOS SE ESTIMAN DE ACUERDO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cap="none" normalizeH="0" baseline="0" dirty="0" smtClean="0">
                <a:ln>
                  <a:noFill/>
                </a:ln>
                <a:solidFill>
                  <a:schemeClr val="tx1"/>
                </a:solidFill>
                <a:effectLst/>
                <a:latin typeface="Arial" charset="0"/>
                <a:cs typeface="Arial" charset="0"/>
              </a:rPr>
              <a:t>CON EL NIVEL DE PRODUCCIÓN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785794"/>
            <a:ext cx="8229600" cy="1143000"/>
          </a:xfrm>
        </p:spPr>
        <p:txBody>
          <a:bodyPr>
            <a:normAutofit fontScale="90000"/>
          </a:bodyPr>
          <a:lstStyle/>
          <a:p>
            <a:r>
              <a:rPr lang="es-ES" dirty="0" smtClean="0">
                <a:solidFill>
                  <a:srgbClr val="FF0000"/>
                </a:solidFill>
              </a:rPr>
              <a:t>EVALUACION DE ALTERNATIVAS</a:t>
            </a:r>
            <a:r>
              <a:rPr lang="es-ES" dirty="0" smtClean="0"/>
              <a:t/>
            </a:r>
            <a:br>
              <a:rPr lang="es-ES" dirty="0" smtClean="0"/>
            </a:br>
            <a:endParaRPr lang="es-ES" dirty="0"/>
          </a:p>
        </p:txBody>
      </p:sp>
      <p:sp>
        <p:nvSpPr>
          <p:cNvPr id="3" name="2 Marcador de contenido"/>
          <p:cNvSpPr>
            <a:spLocks noGrp="1"/>
          </p:cNvSpPr>
          <p:nvPr>
            <p:ph idx="1"/>
          </p:nvPr>
        </p:nvSpPr>
        <p:spPr/>
        <p:txBody>
          <a:bodyPr>
            <a:normAutofit lnSpcReduction="10000"/>
          </a:bodyPr>
          <a:lstStyle/>
          <a:p>
            <a:r>
              <a:rPr lang="es-ES" dirty="0" smtClean="0"/>
              <a:t>COMPARACION DE COSTOS TOTALES</a:t>
            </a:r>
          </a:p>
          <a:p>
            <a:endParaRPr lang="es-ES" dirty="0"/>
          </a:p>
          <a:p>
            <a:pPr algn="ctr">
              <a:buNone/>
            </a:pPr>
            <a:r>
              <a:rPr lang="es-ES" dirty="0" smtClean="0"/>
              <a:t>CT</a:t>
            </a:r>
            <a:r>
              <a:rPr lang="es-ES" sz="1400" dirty="0" smtClean="0"/>
              <a:t>1= </a:t>
            </a:r>
            <a:r>
              <a:rPr lang="es-ES" dirty="0" smtClean="0"/>
              <a:t>CF</a:t>
            </a:r>
            <a:r>
              <a:rPr lang="es-ES" sz="1400" dirty="0" smtClean="0"/>
              <a:t> + a</a:t>
            </a:r>
            <a:r>
              <a:rPr lang="es-ES" dirty="0" smtClean="0"/>
              <a:t>V</a:t>
            </a:r>
          </a:p>
          <a:p>
            <a:pPr algn="ctr">
              <a:buNone/>
            </a:pPr>
            <a:r>
              <a:rPr lang="es-ES" dirty="0" smtClean="0"/>
              <a:t>CT</a:t>
            </a:r>
            <a:r>
              <a:rPr lang="es-ES" sz="1400" dirty="0" smtClean="0"/>
              <a:t>1</a:t>
            </a:r>
            <a:r>
              <a:rPr lang="es-ES" dirty="0" smtClean="0"/>
              <a:t>= Costos totales de distribución directa</a:t>
            </a:r>
          </a:p>
          <a:p>
            <a:pPr algn="ctr">
              <a:buNone/>
            </a:pPr>
            <a:r>
              <a:rPr lang="es-ES" dirty="0" smtClean="0"/>
              <a:t>CF= Costos Fijos</a:t>
            </a:r>
          </a:p>
          <a:p>
            <a:pPr algn="ctr">
              <a:buNone/>
            </a:pPr>
            <a:r>
              <a:rPr lang="es-ES" dirty="0" smtClean="0"/>
              <a:t>a = Costo variable unitario de venta directa (porcentaje sobre las ventas)</a:t>
            </a:r>
          </a:p>
          <a:p>
            <a:pPr algn="ctr">
              <a:buNone/>
            </a:pPr>
            <a:r>
              <a:rPr lang="es-ES" dirty="0" smtClean="0"/>
              <a:t>V= cifra de las ventas</a:t>
            </a:r>
            <a:endParaRPr lang="es-ES" dirty="0"/>
          </a:p>
          <a:p>
            <a:pPr algn="ctr">
              <a:buNone/>
            </a:pPr>
            <a:endParaRPr lang="es-ES"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230</TotalTime>
  <Words>878</Words>
  <Application>Microsoft Office PowerPoint</Application>
  <PresentationFormat>Presentación en pantalla (4:3)</PresentationFormat>
  <Paragraphs>134</Paragraphs>
  <Slides>21</Slides>
  <Notes>0</Notes>
  <HiddenSlides>0</HiddenSlides>
  <MMClips>0</MMClips>
  <ScaleCrop>false</ScaleCrop>
  <HeadingPairs>
    <vt:vector size="4" baseType="variant">
      <vt:variant>
        <vt:lpstr>Tema</vt:lpstr>
      </vt:variant>
      <vt:variant>
        <vt:i4>1</vt:i4>
      </vt:variant>
      <vt:variant>
        <vt:lpstr>Títulos de diapositiva</vt:lpstr>
      </vt:variant>
      <vt:variant>
        <vt:i4>21</vt:i4>
      </vt:variant>
    </vt:vector>
  </HeadingPairs>
  <TitlesOfParts>
    <vt:vector size="22" baseType="lpstr">
      <vt:lpstr>Tema de Office</vt:lpstr>
      <vt:lpstr>DECISIONES ESTRATEGICAS SOBRE LOS CANALES DE DISTRIBUCION</vt:lpstr>
      <vt:lpstr>FACTORES A TENER EN CUENTA EN LA SELECCIÓN DE CANALES DE DISTRIBUCION</vt:lpstr>
      <vt:lpstr>CARACTERISTICAS DEL MERCADO OBJETIVO</vt:lpstr>
      <vt:lpstr>CARACTERISTICAS DEL PRODUCTO </vt:lpstr>
      <vt:lpstr>Costos fijos</vt:lpstr>
      <vt:lpstr>CARACTERÍSTICAS DE LOS COSTOS FIJOS  </vt:lpstr>
      <vt:lpstr>Por ejemplo:</vt:lpstr>
      <vt:lpstr>Diapositiva 8</vt:lpstr>
      <vt:lpstr>EVALUACION DE ALTERNATIVAS </vt:lpstr>
      <vt:lpstr>Diapositiva 10</vt:lpstr>
      <vt:lpstr>Despejando V</vt:lpstr>
      <vt:lpstr>Diapositiva 12</vt:lpstr>
      <vt:lpstr>PUNTUACION DE CRITERIOS PONDERADOS</vt:lpstr>
      <vt:lpstr>Diapositiva 14</vt:lpstr>
      <vt:lpstr>METODO DE ORDENACION POR PREFERENCIA JERARQUICA</vt:lpstr>
      <vt:lpstr>LOCALIZACION DE LOS PUNTOS DE VENTA</vt:lpstr>
      <vt:lpstr>DETERMINACION DE LOS PUNTOS DE VENTA</vt:lpstr>
      <vt:lpstr>AREA COMERCIAL</vt:lpstr>
      <vt:lpstr> AREAS DE MERCADEO</vt:lpstr>
      <vt:lpstr>DIMENSIONES DEL AREA COMERCIAL</vt:lpstr>
      <vt:lpstr>DELIMITACION DEL AREA COMERCIAL GENERAL</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DECISIONES ESTRATEGICAS SOBRE LOS CANALES DE DISTRIBUCION</dc:title>
  <dc:creator>Usuario</dc:creator>
  <cp:lastModifiedBy>Usuario</cp:lastModifiedBy>
  <cp:revision>21</cp:revision>
  <dcterms:created xsi:type="dcterms:W3CDTF">2010-09-01T16:00:26Z</dcterms:created>
  <dcterms:modified xsi:type="dcterms:W3CDTF">2010-09-01T19:50:57Z</dcterms:modified>
</cp:coreProperties>
</file>